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4"/>
  </p:sldMasterIdLst>
  <p:notesMasterIdLst>
    <p:notesMasterId r:id="rId24"/>
  </p:notesMasterIdLst>
  <p:sldIdLst>
    <p:sldId id="257" r:id="rId5"/>
    <p:sldId id="283" r:id="rId6"/>
    <p:sldId id="258" r:id="rId7"/>
    <p:sldId id="264" r:id="rId8"/>
    <p:sldId id="278" r:id="rId9"/>
    <p:sldId id="286" r:id="rId10"/>
    <p:sldId id="273" r:id="rId11"/>
    <p:sldId id="280" r:id="rId12"/>
    <p:sldId id="267" r:id="rId13"/>
    <p:sldId id="284" r:id="rId14"/>
    <p:sldId id="274" r:id="rId15"/>
    <p:sldId id="263" r:id="rId16"/>
    <p:sldId id="277" r:id="rId17"/>
    <p:sldId id="285" r:id="rId18"/>
    <p:sldId id="268" r:id="rId19"/>
    <p:sldId id="276" r:id="rId20"/>
    <p:sldId id="279" r:id="rId21"/>
    <p:sldId id="270" r:id="rId22"/>
    <p:sldId id="282" r:id="rId23"/>
  </p:sldIdLst>
  <p:sldSz cx="12192000" cy="6858000"/>
  <p:notesSz cx="7010400" cy="9296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EFA940-0F3F-4629-8C77-29E3CCE84FD4}" v="45" dt="2024-10-28T13:40:26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DD565A-4559-4802-B8CC-6459B277DBD1}" type="datetimeFigureOut">
              <a:rPr lang="de-DE" smtClean="0"/>
              <a:t>23.07.2025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814BCE5-CE01-45C5-BFDB-1351AF33973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41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995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005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687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5805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156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25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437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053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308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420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761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872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71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0284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440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4BCE5-CE01-45C5-BFDB-1351AF33973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762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6F1DC-ADFB-42C9-AB34-FCB38C81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03C82-8719-4FAC-94BF-2A91335F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3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7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98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0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3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2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0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4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FE119-5FCA-4D9C-9C07-1B81A0BF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C5995-6284-4D7F-AB1C-CA8FE63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4B0D-9C21-48D0-9438-C4737068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6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2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4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1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56" r:id="rId6"/>
    <p:sldLayoutId id="2147483752" r:id="rId7"/>
    <p:sldLayoutId id="2147483753" r:id="rId8"/>
    <p:sldLayoutId id="2147483754" r:id="rId9"/>
    <p:sldLayoutId id="2147483755" r:id="rId10"/>
    <p:sldLayoutId id="214748375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ublicdomainpictures.net/view-image.php?image=13757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publicdomainpictures.net/view-image.php?image=159926&amp;picture=verrekijkers-clipart" TargetMode="Externa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team-group-people-work-1872378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de/erfolg-motivation-strategie-pfeile-3227625/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hyperlink" Target="http://www.flickr.com/photos/otacke/12635014673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stumpf@awo-solimngen.de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maken.wikiwijs.nl/174573/Duits_SE_2__Mavo_Leesvaaardigheid" TargetMode="External"/><Relationship Id="rId4" Type="http://schemas.openxmlformats.org/officeDocument/2006/relationships/image" Target="../media/image27.jpe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eeksvgs.com/id/233712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ixabay.com/en/thinker-thinking-person-idea-28741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mailto:strumpf@awo-solingen.d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qt2ahLCAEA?feature=oembed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gall.com/team-work-png/download/13214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83644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683397-DD80-E4C8-35D9-92E05FF01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547" y="1123800"/>
            <a:ext cx="5184053" cy="273280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de-DE" sz="3800" b="1" dirty="0"/>
            </a:br>
            <a:r>
              <a:rPr lang="de-DE" sz="3800" b="1" dirty="0"/>
              <a:t>Projektvorstellung</a:t>
            </a:r>
            <a:br>
              <a:rPr lang="de-DE" sz="3800" b="1" dirty="0"/>
            </a:br>
            <a:r>
              <a:rPr lang="de-DE" sz="3800" dirty="0"/>
              <a:t>ESF -</a:t>
            </a:r>
            <a:r>
              <a:rPr lang="de-DE" sz="3800" b="1" dirty="0"/>
              <a:t> </a:t>
            </a:r>
            <a:r>
              <a:rPr lang="de-DE" sz="3800" dirty="0" err="1"/>
              <a:t>rückenwind</a:t>
            </a:r>
            <a:r>
              <a:rPr lang="de-DE" sz="3800" dirty="0"/>
              <a:t> – </a:t>
            </a:r>
            <a:r>
              <a:rPr lang="de-DE" sz="3800" dirty="0" err="1"/>
              <a:t>StrUMPf</a:t>
            </a:r>
            <a:r>
              <a:rPr lang="de-DE" sz="3800" dirty="0"/>
              <a:t> </a:t>
            </a:r>
            <a:br>
              <a:rPr lang="de-DE" sz="3800" dirty="0"/>
            </a:br>
            <a:endParaRPr lang="de-DE" sz="38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FB7DB5B-426F-4EA9-BE51-7E14D257D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428998"/>
            <a:ext cx="6095998" cy="3429001"/>
            <a:chOff x="6096002" y="-9073"/>
            <a:chExt cx="6095998" cy="686707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8EF7B3B-2DCA-4B00-898E-9C2C3AB1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13B66E-A461-43A2-8FC0-85D09C297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2AD5F9FE-932F-60E0-E540-5042B2BF2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187" y="3818659"/>
            <a:ext cx="5147685" cy="2404341"/>
          </a:xfrm>
        </p:spPr>
        <p:txBody>
          <a:bodyPr anchor="ctr">
            <a:normAutofit/>
          </a:bodyPr>
          <a:lstStyle/>
          <a:p>
            <a:r>
              <a:rPr lang="de-DE" sz="5400">
                <a:latin typeface="+mj-lt"/>
              </a:rPr>
              <a:t>Schön, dass Ihr da seid…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092593D-C421-0B7A-E0E3-2A043D1E6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319" y="5546434"/>
            <a:ext cx="2319661" cy="1072843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CA0803-3A5A-EE8A-567E-FB1312CE2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4983" y="6356350"/>
            <a:ext cx="1280796" cy="365125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EC73BCD-6D3A-461F-AE85-2A60C5D2CCB1}" type="slidenum">
              <a:rPr kumimoji="0" lang="de-DE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A52875-6551-290B-A672-9F9C88D86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39" y="58995"/>
            <a:ext cx="1213209" cy="859611"/>
          </a:xfrm>
          <a:prstGeom prst="rect">
            <a:avLst/>
          </a:prstGeom>
        </p:spPr>
      </p:pic>
      <p:pic>
        <p:nvPicPr>
          <p:cNvPr id="17" name="Grafik 16" descr="Ein Bild, das Text, Schrift, Design enthält.">
            <a:extLst>
              <a:ext uri="{FF2B5EF4-FFF2-40B4-BE49-F238E27FC236}">
                <a16:creationId xmlns:a16="http://schemas.microsoft.com/office/drawing/2014/main" id="{58C86D24-DAD0-5FDA-4F5C-F4FE42C5F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94819" y="1615675"/>
            <a:ext cx="5331142" cy="41191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C04B9BA-97F8-137C-1719-D7507E822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8429" y="130659"/>
            <a:ext cx="1657350" cy="32385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CDBED86-E854-7849-7527-9BDD6CD69F7F}"/>
              </a:ext>
            </a:extLst>
          </p:cNvPr>
          <p:cNvSpPr txBox="1"/>
          <p:nvPr/>
        </p:nvSpPr>
        <p:spPr>
          <a:xfrm>
            <a:off x="6285788" y="5812840"/>
            <a:ext cx="322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Das Projekt </a:t>
            </a:r>
            <a:r>
              <a:rPr lang="de-DE" sz="800" b="1" dirty="0" err="1"/>
              <a:t>StrUMPf</a:t>
            </a:r>
            <a:r>
              <a:rPr lang="de-DE" sz="800" b="1" dirty="0"/>
              <a:t> wird im Rahmen des Programms </a:t>
            </a:r>
            <a:r>
              <a:rPr lang="de-DE" sz="800" b="1" i="1" dirty="0"/>
              <a:t>rückenwind³ </a:t>
            </a:r>
            <a:r>
              <a:rPr lang="de-DE" sz="800" b="1" dirty="0"/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8BA1D3-66F4-D8E5-857E-A4C81C91F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12" y="58234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8014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6C3244-E245-F0C6-EAA6-48309149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6C3628B-57EE-305C-8CA0-A2811700F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7300"/>
            <a:ext cx="12192000" cy="663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DAA74B-8E81-4F15-BC0F-4050965FF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4CD4C6-F07B-411C-876A-727559731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83644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339BF3-022E-5C7F-0FF9-70FBE280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60" y="676303"/>
            <a:ext cx="5022630" cy="2430030"/>
          </a:xfrm>
        </p:spPr>
        <p:txBody>
          <a:bodyPr>
            <a:normAutofit/>
          </a:bodyPr>
          <a:lstStyle/>
          <a:p>
            <a:r>
              <a:rPr lang="de-DE" b="1" dirty="0"/>
              <a:t>Was habt Ihr davon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446CC3-8669-4608-8BCD-BB7E67DDD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428998"/>
            <a:ext cx="6095998" cy="3429001"/>
            <a:chOff x="6096002" y="-9073"/>
            <a:chExt cx="6095998" cy="68670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CDE60B-6485-40E2-8B73-7017D308D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1E46894-05A2-44C1-B87E-B5E1B0A14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37266A2-6FB1-1E9A-2561-3D6406ED5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83" y="3596139"/>
            <a:ext cx="3348103" cy="223485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6040E9-2BC3-18A9-D7D9-206987A07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361" y="403757"/>
            <a:ext cx="5289187" cy="531894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de-DE" sz="2800" dirty="0">
              <a:latin typeface="+mj-lt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latin typeface="+mj-lt"/>
              </a:rPr>
              <a:t>Jede*r weiß, was sie/er zu tun hat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latin typeface="+mj-lt"/>
              </a:rPr>
              <a:t>Missverständnisse und Konflikte werden vermieden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latin typeface="+mj-lt"/>
              </a:rPr>
              <a:t>Verbesserte Arbeitsabläufe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latin typeface="+mj-lt"/>
              </a:rPr>
              <a:t>Weniger Zeitaufwand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latin typeface="+mj-lt"/>
              </a:rPr>
              <a:t>Mehr Zeit für die eigentliche Arbeit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latin typeface="+mj-lt"/>
              </a:rPr>
              <a:t>Erweiterung von Fachwissen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latin typeface="+mj-lt"/>
              </a:rPr>
              <a:t>mehr Zufriedenheit </a:t>
            </a:r>
          </a:p>
          <a:p>
            <a:pPr>
              <a:lnSpc>
                <a:spcPct val="110000"/>
              </a:lnSpc>
            </a:pPr>
            <a:endParaRPr lang="de-DE" sz="1400" dirty="0">
              <a:latin typeface="+mj-lt"/>
            </a:endParaRPr>
          </a:p>
          <a:p>
            <a:pPr>
              <a:lnSpc>
                <a:spcPct val="110000"/>
              </a:lnSpc>
            </a:pPr>
            <a:endParaRPr lang="de-DE" sz="1400" dirty="0"/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6BF4B3-E7D3-B4EA-0C06-CD16228EF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940" y="5684065"/>
            <a:ext cx="2276382" cy="10471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F16E608-DDA1-E6F8-E596-13C7186B6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547" y="83316"/>
            <a:ext cx="1213209" cy="8596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F0D51A-6F1A-2580-547C-EF80B2E9F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8453" y="49786"/>
            <a:ext cx="1657350" cy="3238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88A621A-80FE-36CE-BD3D-1698EAC22BAB}"/>
              </a:ext>
            </a:extLst>
          </p:cNvPr>
          <p:cNvSpPr txBox="1"/>
          <p:nvPr/>
        </p:nvSpPr>
        <p:spPr>
          <a:xfrm>
            <a:off x="264070" y="6277032"/>
            <a:ext cx="9249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Das Projekt </a:t>
            </a:r>
            <a:r>
              <a:rPr lang="de-DE" sz="1000" b="1" dirty="0" err="1"/>
              <a:t>StrUMPf</a:t>
            </a:r>
            <a:r>
              <a:rPr lang="de-DE" sz="1000" b="1" dirty="0"/>
              <a:t> wird im Rahmen des Programms </a:t>
            </a:r>
            <a:r>
              <a:rPr lang="de-DE" sz="1000" b="1" i="1" dirty="0"/>
              <a:t>rückenwind³ </a:t>
            </a:r>
            <a:r>
              <a:rPr lang="de-DE" sz="1000" b="1" dirty="0"/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3993438-D9CE-9A5D-1EDF-F1F526BAB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68" y="83316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03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8AA5B0-EA1F-42BB-AE4B-1A06337DD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5B6F84-73EF-47ED-850E-4308B2C0D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8111"/>
            <a:ext cx="12192000" cy="22798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B41300-FB7D-D98E-C4E8-B537D2FA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21" y="4261151"/>
            <a:ext cx="10869248" cy="1506684"/>
          </a:xfrm>
        </p:spPr>
        <p:txBody>
          <a:bodyPr anchor="ctr">
            <a:noAutofit/>
          </a:bodyPr>
          <a:lstStyle/>
          <a:p>
            <a:br>
              <a:rPr lang="de-DE" sz="3200" b="1" dirty="0"/>
            </a:br>
            <a:r>
              <a:rPr lang="de-DE" sz="4400" b="1" dirty="0"/>
              <a:t>Was kommt jetzt auf Euch zu ? </a:t>
            </a:r>
            <a:endParaRPr lang="de-DE" sz="4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A1AA2C-AD47-3217-038F-56AFF65B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868" y="903583"/>
            <a:ext cx="6338264" cy="351036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endParaRPr lang="de-DE" sz="1800" dirty="0"/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latin typeface="+mj-lt"/>
              </a:rPr>
              <a:t>Digitale Veranstaltungen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latin typeface="+mj-lt"/>
              </a:rPr>
              <a:t>Qualitätszirkel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latin typeface="+mj-lt"/>
              </a:rPr>
              <a:t>Arbeitsgruppen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latin typeface="+mj-lt"/>
              </a:rPr>
              <a:t>Workshops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latin typeface="+mj-lt"/>
              </a:rPr>
              <a:t>Zusammenarbeit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latin typeface="+mj-lt"/>
              </a:rPr>
              <a:t>Fachliche Inputs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latin typeface="+mj-lt"/>
              </a:rPr>
              <a:t>Open </a:t>
            </a:r>
            <a:r>
              <a:rPr lang="de-DE" sz="2600" dirty="0" err="1">
                <a:latin typeface="+mj-lt"/>
              </a:rPr>
              <a:t>Fridays</a:t>
            </a:r>
            <a:endParaRPr lang="de-DE" sz="2600" dirty="0">
              <a:latin typeface="+mj-lt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latin typeface="+mj-lt"/>
              </a:rPr>
              <a:t>Digitale Befragungen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latin typeface="+mj-lt"/>
              </a:rPr>
              <a:t>Projektabschlussfeier</a:t>
            </a:r>
          </a:p>
          <a:p>
            <a:pPr>
              <a:lnSpc>
                <a:spcPct val="110000"/>
              </a:lnSpc>
            </a:pPr>
            <a:endParaRPr lang="de-DE" sz="1400" dirty="0"/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D9D92D-B900-6F9F-A3AF-FCC10A76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90" y="43972"/>
            <a:ext cx="1213209" cy="859611"/>
          </a:xfrm>
          <a:prstGeom prst="rect">
            <a:avLst/>
          </a:prstGeom>
        </p:spPr>
      </p:pic>
      <p:pic>
        <p:nvPicPr>
          <p:cNvPr id="8" name="Grafik 7" descr="Ein Bild, das Entwurf, Zeichnung, Cartoon, Lineart enthält.&#10;&#10;Automatisch generierte Beschreibung">
            <a:extLst>
              <a:ext uri="{FF2B5EF4-FFF2-40B4-BE49-F238E27FC236}">
                <a16:creationId xmlns:a16="http://schemas.microsoft.com/office/drawing/2014/main" id="{6E0A2E9D-58C0-B698-1E68-610A303A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20264" y="618592"/>
            <a:ext cx="3785693" cy="35103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8E823AB-9AFB-74BE-006F-01AF9A426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0798" y="5486281"/>
            <a:ext cx="2981202" cy="13717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9F407CD-0782-338E-7BD4-892900A26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1294" y="37354"/>
            <a:ext cx="1657350" cy="32385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731AD4F-2B70-52A7-FA92-8B372D58FBA5}"/>
              </a:ext>
            </a:extLst>
          </p:cNvPr>
          <p:cNvSpPr txBox="1"/>
          <p:nvPr/>
        </p:nvSpPr>
        <p:spPr>
          <a:xfrm>
            <a:off x="77257" y="6290357"/>
            <a:ext cx="9249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Das Projekt </a:t>
            </a:r>
            <a:r>
              <a:rPr lang="de-DE" sz="1000" b="1" dirty="0" err="1">
                <a:solidFill>
                  <a:schemeClr val="bg1"/>
                </a:solidFill>
              </a:rPr>
              <a:t>StrUMPf</a:t>
            </a:r>
            <a:r>
              <a:rPr lang="de-DE" sz="1000" b="1" dirty="0">
                <a:solidFill>
                  <a:schemeClr val="bg1"/>
                </a:solidFill>
              </a:rPr>
              <a:t> wird im Rahmen des Programms </a:t>
            </a:r>
            <a:r>
              <a:rPr lang="de-DE" sz="1000" b="1" i="1" dirty="0">
                <a:solidFill>
                  <a:schemeClr val="bg1"/>
                </a:solidFill>
              </a:rPr>
              <a:t>rückenwind³ </a:t>
            </a:r>
            <a:r>
              <a:rPr lang="de-DE" sz="1000" b="1" dirty="0">
                <a:solidFill>
                  <a:schemeClr val="bg1"/>
                </a:solidFill>
              </a:rPr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C395298-663F-2641-4474-8B3E55D04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57" y="111034"/>
            <a:ext cx="914774" cy="9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03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C2BEF7-9E0F-BC3F-2D3F-C5274C86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49" y="1556953"/>
            <a:ext cx="5252571" cy="1831320"/>
          </a:xfrm>
        </p:spPr>
        <p:txBody>
          <a:bodyPr>
            <a:normAutofit fontScale="90000"/>
          </a:bodyPr>
          <a:lstStyle/>
          <a:p>
            <a:br>
              <a:rPr lang="de-DE" b="1" dirty="0"/>
            </a:br>
            <a:r>
              <a:rPr lang="de-DE" b="1" dirty="0"/>
              <a:t>ALLE machen mit und probieren gemeinsam aus…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64F6E1-D581-27C5-B9A9-BB1F5709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2" y="1743959"/>
            <a:ext cx="4934290" cy="728654"/>
          </a:xfrm>
        </p:spPr>
        <p:txBody>
          <a:bodyPr>
            <a:normAutofit fontScale="25000" lnSpcReduction="20000"/>
          </a:bodyPr>
          <a:lstStyle/>
          <a:p>
            <a:endParaRPr lang="de-DE" sz="4500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r>
              <a:rPr lang="de-DE"/>
              <a:t> 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3CA464-28A6-4E8C-83BF-394174DAF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43" y="79430"/>
            <a:ext cx="1213209" cy="8596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FAB2EDA-1050-8A06-3403-BAD392B6F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290" y="5456564"/>
            <a:ext cx="2981202" cy="1371719"/>
          </a:xfrm>
          <a:prstGeom prst="rect">
            <a:avLst/>
          </a:prstGeom>
        </p:spPr>
      </p:pic>
      <p:pic>
        <p:nvPicPr>
          <p:cNvPr id="6" name="Grafik 5" descr="Ein Bild, das Entwurf, Zeichnung, Lineart, weiß enthält.">
            <a:extLst>
              <a:ext uri="{FF2B5EF4-FFF2-40B4-BE49-F238E27FC236}">
                <a16:creationId xmlns:a16="http://schemas.microsoft.com/office/drawing/2014/main" id="{7675B468-AB43-9604-CADD-E01BC4879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44323" y="566977"/>
            <a:ext cx="4398465" cy="439846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3084AE0-DE13-BB4C-694D-DBC8CC9DB96A}"/>
              </a:ext>
            </a:extLst>
          </p:cNvPr>
          <p:cNvSpPr txBox="1"/>
          <p:nvPr/>
        </p:nvSpPr>
        <p:spPr>
          <a:xfrm>
            <a:off x="313377" y="3786894"/>
            <a:ext cx="6456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Im Zeitrahmen vom </a:t>
            </a:r>
            <a:r>
              <a:rPr lang="de-DE" sz="3200" b="1" dirty="0"/>
              <a:t>1.10.2023 bis 30.09.2026</a:t>
            </a:r>
            <a:r>
              <a:rPr lang="de-DE" sz="3200" dirty="0"/>
              <a:t> bringen wir das Unternehmen gemeinsam nach vorne!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2485D1A-48D3-8E8C-F647-C7CB9FDB4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716" y="29717"/>
            <a:ext cx="1658256" cy="32311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1F4C2E3-FCC6-1D0F-E4D4-0EEA95907CE1}"/>
              </a:ext>
            </a:extLst>
          </p:cNvPr>
          <p:cNvSpPr txBox="1"/>
          <p:nvPr/>
        </p:nvSpPr>
        <p:spPr>
          <a:xfrm>
            <a:off x="264070" y="6277032"/>
            <a:ext cx="9249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Das Projekt </a:t>
            </a:r>
            <a:r>
              <a:rPr lang="de-DE" sz="1000" b="1" dirty="0" err="1"/>
              <a:t>StrUMPf</a:t>
            </a:r>
            <a:r>
              <a:rPr lang="de-DE" sz="1000" b="1" dirty="0"/>
              <a:t> wird im Rahmen des Programms </a:t>
            </a:r>
            <a:r>
              <a:rPr lang="de-DE" sz="1000" b="1" i="1" dirty="0"/>
              <a:t>rückenwind³ </a:t>
            </a:r>
            <a:r>
              <a:rPr lang="de-DE" sz="1000" b="1" dirty="0"/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6D0FBD2-70D1-843B-40A1-10F022E72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66" y="7943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40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B5674-0167-8E0A-1EFF-9DFE9EC4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2A686D-03A1-936B-84CD-B0D3F5929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F8DD93-BC01-5C79-2759-1D8239A12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868" y="0"/>
            <a:ext cx="12645736" cy="67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83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8AA5B0-EA1F-42BB-AE4B-1A06337DD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5B6F84-73EF-47ED-850E-4308B2C0D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8111"/>
            <a:ext cx="12192000" cy="22798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A37D55-7C7C-F93B-807D-8C41033F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32" y="4377018"/>
            <a:ext cx="10869248" cy="1506684"/>
          </a:xfrm>
        </p:spPr>
        <p:txBody>
          <a:bodyPr anchor="ctr">
            <a:normAutofit/>
          </a:bodyPr>
          <a:lstStyle/>
          <a:p>
            <a:r>
              <a:rPr lang="de-DE" dirty="0"/>
              <a:t>Und nach Projektende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9CE4EB-B232-30C3-8ECB-15518295C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319" y="221876"/>
            <a:ext cx="4822482" cy="4155142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800">
                <a:latin typeface="+mj-lt"/>
              </a:rPr>
              <a:t>Übertragung auf alle Bereiche des Unternehmens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800">
                <a:latin typeface="+mj-lt"/>
              </a:rPr>
              <a:t>Nutzung der Arbeitsergebnisse im Alltag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800">
                <a:latin typeface="+mj-lt"/>
              </a:rPr>
              <a:t>Regelmäßige Weiterentwicklung auch nach Projektende</a:t>
            </a:r>
          </a:p>
          <a:p>
            <a:pPr>
              <a:lnSpc>
                <a:spcPct val="110000"/>
              </a:lnSpc>
            </a:pPr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2017AA-61E4-9E3A-5A0A-EACE5CB5F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962" y="5718055"/>
            <a:ext cx="2354513" cy="1083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87528C-9C91-532C-DCD4-2EA8EB860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858" y="59727"/>
            <a:ext cx="1213209" cy="859611"/>
          </a:xfrm>
          <a:prstGeom prst="rect">
            <a:avLst/>
          </a:prstGeom>
        </p:spPr>
      </p:pic>
      <p:pic>
        <p:nvPicPr>
          <p:cNvPr id="10" name="Grafik 9" descr="Ein Bild, das Grafiken, Design enthält.">
            <a:extLst>
              <a:ext uri="{FF2B5EF4-FFF2-40B4-BE49-F238E27FC236}">
                <a16:creationId xmlns:a16="http://schemas.microsoft.com/office/drawing/2014/main" id="{5EE9CC8E-EE0D-A4B9-F88A-65314F9B8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84551" y="1444558"/>
            <a:ext cx="5699723" cy="227988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3BFB787-3CDA-0CDF-C61D-A9A8501E6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5125" y="0"/>
            <a:ext cx="1657350" cy="32385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00B9C10-DD1D-9C9E-DA2C-49113C2E82CC}"/>
              </a:ext>
            </a:extLst>
          </p:cNvPr>
          <p:cNvSpPr txBox="1"/>
          <p:nvPr/>
        </p:nvSpPr>
        <p:spPr>
          <a:xfrm>
            <a:off x="264070" y="6277032"/>
            <a:ext cx="9249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Das Projekt </a:t>
            </a:r>
            <a:r>
              <a:rPr lang="de-DE" sz="1000" b="1" dirty="0" err="1">
                <a:solidFill>
                  <a:schemeClr val="bg1"/>
                </a:solidFill>
              </a:rPr>
              <a:t>StrUMPf</a:t>
            </a:r>
            <a:r>
              <a:rPr lang="de-DE" sz="1000" b="1" dirty="0">
                <a:solidFill>
                  <a:schemeClr val="bg1"/>
                </a:solidFill>
              </a:rPr>
              <a:t> wird im Rahmen des Programms </a:t>
            </a:r>
            <a:r>
              <a:rPr lang="de-DE" sz="1000" b="1" i="1" dirty="0">
                <a:solidFill>
                  <a:schemeClr val="bg1"/>
                </a:solidFill>
              </a:rPr>
              <a:t>rückenwind³ </a:t>
            </a:r>
            <a:r>
              <a:rPr lang="de-DE" sz="1000" b="1" dirty="0">
                <a:solidFill>
                  <a:schemeClr val="bg1"/>
                </a:solidFill>
              </a:rPr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984A49D-73F8-EE6C-AFD1-D7B32120D0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72" y="73985"/>
            <a:ext cx="977243" cy="9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8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8AA5B0-EA1F-42BB-AE4B-1A06337DD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5B6F84-73EF-47ED-850E-4308B2C0D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8111"/>
            <a:ext cx="12192000" cy="22798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A37D55-7C7C-F93B-807D-8C41033F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89" y="4603271"/>
            <a:ext cx="10869248" cy="1506684"/>
          </a:xfrm>
        </p:spPr>
        <p:txBody>
          <a:bodyPr anchor="ctr">
            <a:normAutofit fontScale="90000"/>
          </a:bodyPr>
          <a:lstStyle/>
          <a:p>
            <a:r>
              <a:rPr lang="de-DE" dirty="0"/>
              <a:t>Wie werden unsere Ergebnisse dargestellt ?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2017AA-61E4-9E3A-5A0A-EACE5CB5F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002" y="5728624"/>
            <a:ext cx="2354513" cy="10833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87528C-9C91-532C-DCD4-2EA8EB860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609" y="108520"/>
            <a:ext cx="1213209" cy="85961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B07E338-CDC2-67EF-0AD0-DDF18C772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792" y="700914"/>
            <a:ext cx="5066215" cy="3176291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4E3DDCA-42B9-8AF5-2134-9251972EA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684" y="320511"/>
            <a:ext cx="5022630" cy="40496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endParaRPr lang="de-DE" sz="2600">
              <a:latin typeface="+mj-lt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>
                <a:latin typeface="+mj-lt"/>
              </a:rPr>
              <a:t>verbandsintern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>
                <a:latin typeface="+mj-lt"/>
              </a:rPr>
              <a:t>Online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>
                <a:latin typeface="+mj-lt"/>
              </a:rPr>
              <a:t>Übergeordnete Fach-Gremien und Arbeitskreise der freien Wohlfahrtspflege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>
                <a:latin typeface="+mj-lt"/>
              </a:rPr>
              <a:t>Abschlussveranstaltung mit externer Beteiligung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2600">
                <a:latin typeface="+mj-lt"/>
              </a:rPr>
              <a:t>Abschließender Bericht</a:t>
            </a:r>
          </a:p>
          <a:p>
            <a:pPr>
              <a:lnSpc>
                <a:spcPct val="110000"/>
              </a:lnSpc>
            </a:pPr>
            <a:endParaRPr lang="de-DE"/>
          </a:p>
          <a:p>
            <a:pPr>
              <a:lnSpc>
                <a:spcPct val="110000"/>
              </a:lnSpc>
            </a:pPr>
            <a:endParaRPr lang="de-DE"/>
          </a:p>
        </p:txBody>
      </p:sp>
      <p:pic>
        <p:nvPicPr>
          <p:cNvPr id="14" name="Grafik 13" descr="Ein Bild, das Zeichnung, Entwurf, Kinderkunst, Clipart enthält.&#10;&#10;Automatisch generierte Beschreibung">
            <a:extLst>
              <a:ext uri="{FF2B5EF4-FFF2-40B4-BE49-F238E27FC236}">
                <a16:creationId xmlns:a16="http://schemas.microsoft.com/office/drawing/2014/main" id="{2E0BEA76-50F3-1AFD-351B-866CA11A3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4169" y="1354255"/>
            <a:ext cx="3481689" cy="26452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9346152-8C87-62F0-D451-878C414358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2262" y="46011"/>
            <a:ext cx="1657350" cy="3238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1081AEA-C1AB-5DE5-A63C-6F18038549F8}"/>
              </a:ext>
            </a:extLst>
          </p:cNvPr>
          <p:cNvSpPr txBox="1"/>
          <p:nvPr/>
        </p:nvSpPr>
        <p:spPr>
          <a:xfrm>
            <a:off x="264070" y="6277032"/>
            <a:ext cx="9249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solidFill>
                  <a:schemeClr val="bg1"/>
                </a:solidFill>
              </a:rPr>
              <a:t>Das Projekt </a:t>
            </a:r>
            <a:r>
              <a:rPr lang="de-DE" sz="1000" b="1" dirty="0" err="1">
                <a:solidFill>
                  <a:schemeClr val="bg1"/>
                </a:solidFill>
              </a:rPr>
              <a:t>StrUMPf</a:t>
            </a:r>
            <a:r>
              <a:rPr lang="de-DE" sz="1000" b="1" dirty="0">
                <a:solidFill>
                  <a:schemeClr val="bg1"/>
                </a:solidFill>
              </a:rPr>
              <a:t> wird im Rahmen des Programms </a:t>
            </a:r>
            <a:r>
              <a:rPr lang="de-DE" sz="1000" b="1" i="1" dirty="0">
                <a:solidFill>
                  <a:schemeClr val="bg1"/>
                </a:solidFill>
              </a:rPr>
              <a:t>rückenwind³ </a:t>
            </a:r>
            <a:r>
              <a:rPr lang="de-DE" sz="1000" b="1" dirty="0">
                <a:solidFill>
                  <a:schemeClr val="bg1"/>
                </a:solidFill>
              </a:rPr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1A70E8-96EF-877F-56F3-0797A2F23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411" y="108520"/>
            <a:ext cx="992693" cy="99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23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6B261F-632C-43DC-8DC7-7723B3682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24C7F-EE50-42C5-9434-7C78CE04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395239-CC7B-F2B5-0EFB-CEFCC3AB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61" y="1921046"/>
            <a:ext cx="5022630" cy="1738348"/>
          </a:xfrm>
        </p:spPr>
        <p:txBody>
          <a:bodyPr>
            <a:normAutofit/>
          </a:bodyPr>
          <a:lstStyle/>
          <a:p>
            <a:r>
              <a:rPr lang="de-DE" b="1" dirty="0"/>
              <a:t>Was ist sonst noch wichtig?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954B23-83B6-9D5E-F23D-9F264B492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45" y="3961819"/>
            <a:ext cx="5369107" cy="3201939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+mj-lt"/>
              </a:rPr>
              <a:t>Formulare für alle Mitarbeiter*innen der AWO Solingen!</a:t>
            </a:r>
          </a:p>
          <a:p>
            <a:pPr algn="ctr"/>
            <a:endParaRPr lang="de-DE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Grafik 6" descr="Ein Bild, das Screenshot, Grafikdesign, Grafiken, Farbigkeit enthält.&#10;&#10;Automatisch generierte Beschreibung">
            <a:extLst>
              <a:ext uri="{FF2B5EF4-FFF2-40B4-BE49-F238E27FC236}">
                <a16:creationId xmlns:a16="http://schemas.microsoft.com/office/drawing/2014/main" id="{41388CCF-9811-8D2A-16FA-E0495974A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83" y="902937"/>
            <a:ext cx="4375703" cy="43757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7713298-632B-8620-A842-E7D2690BE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4650" y="0"/>
            <a:ext cx="1657350" cy="3238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DC35110-C023-F989-FB00-403ABBA64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386" y="5702710"/>
            <a:ext cx="2347027" cy="108230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564F745-235F-60E8-CAE8-FE814C138E00}"/>
              </a:ext>
            </a:extLst>
          </p:cNvPr>
          <p:cNvSpPr txBox="1"/>
          <p:nvPr/>
        </p:nvSpPr>
        <p:spPr>
          <a:xfrm>
            <a:off x="6095997" y="6078798"/>
            <a:ext cx="360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Das Projekt </a:t>
            </a:r>
            <a:r>
              <a:rPr lang="de-DE" sz="1000" b="1" dirty="0" err="1"/>
              <a:t>StrUMPf</a:t>
            </a:r>
            <a:r>
              <a:rPr lang="de-DE" sz="1000" b="1" dirty="0"/>
              <a:t> wird im Rahmen des Programms </a:t>
            </a:r>
            <a:r>
              <a:rPr lang="de-DE" sz="1000" b="1" i="1" dirty="0"/>
              <a:t>rückenwind³ </a:t>
            </a:r>
            <a:r>
              <a:rPr lang="de-DE" sz="1000" b="1" dirty="0"/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41E752-7CDA-7986-D7D4-9029E30ECE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00" y="60005"/>
            <a:ext cx="1213209" cy="8596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110E4A8-03B3-8125-A9C8-4A476267E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86" y="60788"/>
            <a:ext cx="858828" cy="85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9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D73E63-A884-4994-BA80-B7AC098B8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C33220-06A6-4A1F-B678-AE0080B08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6082"/>
            <a:ext cx="6096000" cy="34319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506E6E-4E6F-940F-503A-1785401CC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3" y="3870614"/>
            <a:ext cx="5113608" cy="2306349"/>
          </a:xfrm>
        </p:spPr>
        <p:txBody>
          <a:bodyPr>
            <a:normAutofit/>
          </a:bodyPr>
          <a:lstStyle/>
          <a:p>
            <a:r>
              <a:rPr lang="de-DE" b="1"/>
              <a:t>Wie geht es jetzt weiter?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DC8521-EEDE-6401-5166-98AFF3CC0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553" y="1178086"/>
            <a:ext cx="5276830" cy="4751900"/>
          </a:xfrm>
        </p:spPr>
        <p:txBody>
          <a:bodyPr anchor="ctr">
            <a:normAutofit/>
          </a:bodyPr>
          <a:lstStyle/>
          <a:p>
            <a:r>
              <a:rPr lang="de-DE" sz="2800" dirty="0">
                <a:latin typeface="+mj-lt"/>
              </a:rPr>
              <a:t>Ihr werdet zu allen anstehenden und bearbeiteten Meilensteinen durch das Projektteam informiert.</a:t>
            </a:r>
          </a:p>
          <a:p>
            <a:endParaRPr lang="de-DE" sz="2800" dirty="0">
              <a:latin typeface="+mj-lt"/>
            </a:endParaRPr>
          </a:p>
          <a:p>
            <a:r>
              <a:rPr lang="de-DE" sz="2800" dirty="0">
                <a:latin typeface="+mj-lt"/>
              </a:rPr>
              <a:t>Wenn Ihr Fragen habt, meldet Euch gerne bei uns:</a:t>
            </a:r>
          </a:p>
          <a:p>
            <a:r>
              <a:rPr lang="de-DE" sz="2800" dirty="0">
                <a:latin typeface="+mj-lt"/>
                <a:hlinkClick r:id="rId3"/>
              </a:rPr>
              <a:t>strumpf@awo-solingen.de</a:t>
            </a:r>
            <a:endParaRPr lang="de-DE" sz="2800" dirty="0">
              <a:latin typeface="+mj-lt"/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 descr="Ein Bild, das Zeichnung, Kinderkunst, Darstellung, Entwurf enthält.">
            <a:extLst>
              <a:ext uri="{FF2B5EF4-FFF2-40B4-BE49-F238E27FC236}">
                <a16:creationId xmlns:a16="http://schemas.microsoft.com/office/drawing/2014/main" id="{FD73D5A7-7B73-2163-AC3C-3EAF1257A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13475" y="1266173"/>
            <a:ext cx="2924227" cy="20795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CB50142-ED11-A6D7-A1D4-250503DAC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454" y="5772817"/>
            <a:ext cx="2353260" cy="108518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CCB2D1B-8510-C9BF-90FE-5A6A5C34B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9950" y="56891"/>
            <a:ext cx="1213209" cy="8596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2E7FADA-C0B0-2B51-6295-F25F7AA2DF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1364" y="30223"/>
            <a:ext cx="1657350" cy="3238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D8BCE53-3002-9DB9-9735-7F1998FD9A31}"/>
              </a:ext>
            </a:extLst>
          </p:cNvPr>
          <p:cNvSpPr txBox="1"/>
          <p:nvPr/>
        </p:nvSpPr>
        <p:spPr>
          <a:xfrm>
            <a:off x="6140817" y="6040050"/>
            <a:ext cx="360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Das Projekt </a:t>
            </a:r>
            <a:r>
              <a:rPr lang="de-DE" sz="1000" b="1" dirty="0" err="1"/>
              <a:t>StrUMPf</a:t>
            </a:r>
            <a:r>
              <a:rPr lang="de-DE" sz="1000" b="1" dirty="0"/>
              <a:t> wird im Rahmen des Programms </a:t>
            </a:r>
            <a:r>
              <a:rPr lang="de-DE" sz="1000" b="1" i="1" dirty="0"/>
              <a:t>rückenwind³ </a:t>
            </a:r>
            <a:r>
              <a:rPr lang="de-DE" sz="1000" b="1" dirty="0"/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25292D-F6EB-72E0-DDA3-E35E929E91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78" y="0"/>
            <a:ext cx="973394" cy="9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09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80F543C-0FAF-23D0-A659-AD27521B9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32" r="13137" b="2"/>
          <a:stretch/>
        </p:blipFill>
        <p:spPr>
          <a:xfrm>
            <a:off x="281856" y="1049989"/>
            <a:ext cx="5001224" cy="55435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E42072C-FE7D-84E1-102D-83494EACE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1" r="2" b="2"/>
          <a:stretch/>
        </p:blipFill>
        <p:spPr>
          <a:xfrm>
            <a:off x="9512216" y="5593296"/>
            <a:ext cx="2583872" cy="117006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CCB2D1B-8510-C9BF-90FE-5A6A5C34B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036" y="95292"/>
            <a:ext cx="1213209" cy="85961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B6C2D30-E22D-3539-3607-457D3FDB5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2261" y="0"/>
            <a:ext cx="1657350" cy="32385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A4317F00-8041-F0A9-9FE3-D3BB5481FCCF}"/>
              </a:ext>
            </a:extLst>
          </p:cNvPr>
          <p:cNvSpPr txBox="1"/>
          <p:nvPr/>
        </p:nvSpPr>
        <p:spPr>
          <a:xfrm>
            <a:off x="6416799" y="792756"/>
            <a:ext cx="47817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/>
              <a:t>Wir freuen uns auf einen guten Austausch mit Euch, gute Ideen und Ergebnisse!</a:t>
            </a:r>
          </a:p>
          <a:p>
            <a:endParaRPr lang="de-DE" sz="3600" dirty="0"/>
          </a:p>
          <a:p>
            <a:r>
              <a:rPr lang="de-DE" sz="3600" dirty="0"/>
              <a:t>Danke </a:t>
            </a:r>
            <a:r>
              <a:rPr lang="de-DE" sz="3600" dirty="0" err="1"/>
              <a:t>für‘s</a:t>
            </a:r>
            <a:r>
              <a:rPr lang="de-DE" sz="3600" dirty="0"/>
              <a:t> Zuhören…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34C6EFD-F39F-D725-C4F6-ADAE460C09E0}"/>
              </a:ext>
            </a:extLst>
          </p:cNvPr>
          <p:cNvSpPr txBox="1"/>
          <p:nvPr/>
        </p:nvSpPr>
        <p:spPr>
          <a:xfrm>
            <a:off x="5597453" y="5969566"/>
            <a:ext cx="3600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Das Projekt </a:t>
            </a:r>
            <a:r>
              <a:rPr lang="de-DE" sz="1000" b="1" dirty="0" err="1"/>
              <a:t>StrUMPf</a:t>
            </a:r>
            <a:r>
              <a:rPr lang="de-DE" sz="1000" b="1" dirty="0"/>
              <a:t> wird im Rahmen des Programms </a:t>
            </a:r>
            <a:r>
              <a:rPr lang="de-DE" sz="1000" b="1" i="1" dirty="0"/>
              <a:t>rückenwind³ </a:t>
            </a:r>
            <a:r>
              <a:rPr lang="de-DE" sz="1000" b="1" dirty="0"/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C77961-9EDE-D069-91D6-95F8EE9F0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9" y="207"/>
            <a:ext cx="1049782" cy="10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81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D8ECF7-491A-31B4-02C0-C29F8706B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Hinweise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A950EA-6111-A230-86D8-E6E841C75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Während der Präsentation </a:t>
            </a:r>
          </a:p>
          <a:p>
            <a:r>
              <a:rPr lang="de-DE" sz="2800" dirty="0"/>
              <a:t>- bitte Mikro ausschalten</a:t>
            </a:r>
          </a:p>
          <a:p>
            <a:r>
              <a:rPr lang="de-DE" sz="2800" dirty="0"/>
              <a:t>- bitte Maus nicht berühren</a:t>
            </a:r>
          </a:p>
          <a:p>
            <a:r>
              <a:rPr lang="de-DE" sz="2800" dirty="0"/>
              <a:t>- Fragen notieren und per Mail an strumpf@awo-solingen.de oder    telefonisch 880732-49 oder -51 stellen.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321FB5-AC86-C09D-9A9C-5118517A3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001" y="81636"/>
            <a:ext cx="1658256" cy="3231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6543ACB-6D2E-85C5-3F12-1647ABD0F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441" y="5486281"/>
            <a:ext cx="2956816" cy="13717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69437E-1DEB-DA31-8A53-F20F26528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88" y="68480"/>
            <a:ext cx="1213209" cy="85961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FA51510-4792-C866-1829-27FBAC3E807A}"/>
              </a:ext>
            </a:extLst>
          </p:cNvPr>
          <p:cNvSpPr txBox="1"/>
          <p:nvPr/>
        </p:nvSpPr>
        <p:spPr>
          <a:xfrm>
            <a:off x="289484" y="6253378"/>
            <a:ext cx="8377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Das Projekt </a:t>
            </a:r>
            <a:r>
              <a:rPr lang="de-DE" sz="800" b="1" dirty="0" err="1"/>
              <a:t>StrUMPf</a:t>
            </a:r>
            <a:r>
              <a:rPr lang="de-DE" sz="800" b="1" dirty="0"/>
              <a:t> wird im Rahmen des Programms </a:t>
            </a:r>
            <a:r>
              <a:rPr lang="de-DE" sz="800" b="1" i="1" dirty="0"/>
              <a:t>rückenwind³ </a:t>
            </a:r>
            <a:r>
              <a:rPr lang="de-DE" sz="800" b="1" dirty="0"/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E05FC33-57E3-A279-8D93-97348B55B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3" y="6848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9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380A34A-731B-4B77-8D1A-4326EA612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EA2F71E-E88B-4447-A855-897A91612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88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A7D001-44D1-AE9D-F316-C99F730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81035"/>
            <a:ext cx="5071550" cy="5811423"/>
          </a:xfrm>
        </p:spPr>
        <p:txBody>
          <a:bodyPr anchor="ctr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b="1" dirty="0"/>
              <a:t>Was genau bedeutet </a:t>
            </a:r>
            <a:r>
              <a:rPr lang="de-DE" b="1" dirty="0" err="1"/>
              <a:t>STRUMPf</a:t>
            </a:r>
            <a:r>
              <a:rPr lang="de-DE" b="1" dirty="0"/>
              <a:t> ?</a:t>
            </a:r>
            <a:br>
              <a:rPr lang="de-DE" b="1" dirty="0"/>
            </a:br>
            <a:br>
              <a:rPr lang="de-DE" dirty="0"/>
            </a:b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</a:b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</a:b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</a:br>
            <a:br>
              <a:rPr lang="de-DE" dirty="0"/>
            </a:b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2CFC3E-DEE6-8CF1-1AEA-549927E132F7}"/>
              </a:ext>
            </a:extLst>
          </p:cNvPr>
          <p:cNvSpPr txBox="1"/>
          <p:nvPr/>
        </p:nvSpPr>
        <p:spPr>
          <a:xfrm>
            <a:off x="6573045" y="1689651"/>
            <a:ext cx="52420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STR</a:t>
            </a: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ukturelle </a:t>
            </a: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U</a:t>
            </a: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nternehmens-transformation zur </a:t>
            </a: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M</a:t>
            </a: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itarbeiterbindung</a:t>
            </a:r>
          </a:p>
          <a:p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und </a:t>
            </a: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P</a:t>
            </a: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ersonal</a:t>
            </a: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f</a:t>
            </a:r>
            <a:r>
              <a:rPr kumimoji="0" lang="de-DE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+mn-cs"/>
              </a:rPr>
              <a:t>ührung</a:t>
            </a:r>
            <a:endParaRPr lang="de-DE" sz="360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CD1F772-5819-E516-84E1-D36C05184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55" y="79876"/>
            <a:ext cx="1213209" cy="85961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8BE0131-DDE5-9408-86C5-1D664E12D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561" y="5754395"/>
            <a:ext cx="2287501" cy="1052531"/>
          </a:xfrm>
          <a:prstGeom prst="rect">
            <a:avLst/>
          </a:prstGeom>
        </p:spPr>
      </p:pic>
      <p:pic>
        <p:nvPicPr>
          <p:cNvPr id="17" name="Grafik 16" descr="Ein Bild, das Entwurf, Clipart, Darstellung, Design enthält.">
            <a:extLst>
              <a:ext uri="{FF2B5EF4-FFF2-40B4-BE49-F238E27FC236}">
                <a16:creationId xmlns:a16="http://schemas.microsoft.com/office/drawing/2014/main" id="{201EE112-9E27-2679-9137-0407B873E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28900" y="4839827"/>
            <a:ext cx="2023056" cy="20230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BE04A41-4CA8-2A61-4B47-CE258F8A36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5094" y="0"/>
            <a:ext cx="1807384" cy="3531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88C886E-B179-2DF4-AB6C-91FBC07F9861}"/>
              </a:ext>
            </a:extLst>
          </p:cNvPr>
          <p:cNvSpPr txBox="1"/>
          <p:nvPr/>
        </p:nvSpPr>
        <p:spPr>
          <a:xfrm>
            <a:off x="254025" y="5964917"/>
            <a:ext cx="322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chemeClr val="bg1"/>
                </a:solidFill>
              </a:rPr>
              <a:t>Das Projekt </a:t>
            </a:r>
            <a:r>
              <a:rPr lang="de-DE" sz="800" b="1" dirty="0" err="1">
                <a:solidFill>
                  <a:schemeClr val="bg1"/>
                </a:solidFill>
              </a:rPr>
              <a:t>StrUMPf</a:t>
            </a:r>
            <a:r>
              <a:rPr lang="de-DE" sz="800" b="1" dirty="0">
                <a:solidFill>
                  <a:schemeClr val="bg1"/>
                </a:solidFill>
              </a:rPr>
              <a:t> wird im Rahmen des Programms </a:t>
            </a:r>
            <a:r>
              <a:rPr lang="de-DE" sz="800" b="1" i="1" dirty="0">
                <a:solidFill>
                  <a:schemeClr val="bg1"/>
                </a:solidFill>
              </a:rPr>
              <a:t>rückenwind³ </a:t>
            </a:r>
            <a:r>
              <a:rPr lang="de-DE" sz="800" b="1" dirty="0">
                <a:solidFill>
                  <a:schemeClr val="bg1"/>
                </a:solidFill>
              </a:rPr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051A27-3316-DC56-DC67-6F6DE16AA1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22" y="79877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29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80A34A-731B-4B77-8D1A-4326EA612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95999" cy="68559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F109F4-D9C3-A623-2AC7-63FE728F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26" y="2331577"/>
            <a:ext cx="5101603" cy="3631099"/>
          </a:xfrm>
        </p:spPr>
        <p:txBody>
          <a:bodyPr anchor="t">
            <a:normAutofit/>
          </a:bodyPr>
          <a:lstStyle/>
          <a:p>
            <a:r>
              <a:rPr lang="de-DE" sz="4000" b="1" dirty="0"/>
              <a:t>Wer denkt sich sowas aus ?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B2FBE0-355C-41D1-A85C-34301A73F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95999" cy="2287390"/>
            <a:chOff x="0" y="0"/>
            <a:chExt cx="6095999" cy="228739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58ED267-CBD7-48CA-8FBD-FC65502AA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" y="0"/>
              <a:ext cx="6095993" cy="22873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35AB1F4-1BAE-422B-9787-CAC85DB094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95993" cy="228739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D12D495F-F175-751C-4E9B-FF505594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77" y="5849177"/>
            <a:ext cx="2157502" cy="992716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3C62995-E9A8-1EB4-243A-077D4ED47C25}"/>
              </a:ext>
            </a:extLst>
          </p:cNvPr>
          <p:cNvSpPr txBox="1"/>
          <p:nvPr/>
        </p:nvSpPr>
        <p:spPr>
          <a:xfrm>
            <a:off x="6581255" y="1061027"/>
            <a:ext cx="54610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…das Bundesministerium für Arbeit und Soziales mit finanzieller Unterstützung vom Europäischen Sozialfond - ESF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5490CD4-B63A-921D-4C9C-6976AC6FB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534" y="35713"/>
            <a:ext cx="1213209" cy="859611"/>
          </a:xfrm>
          <a:prstGeom prst="rect">
            <a:avLst/>
          </a:prstGeom>
        </p:spPr>
      </p:pic>
      <p:pic>
        <p:nvPicPr>
          <p:cNvPr id="23" name="Grafik 22" descr="Ein Bild, das Zeichnung, Entwurf, Schwarz, Kunst enthält.&#10;&#10;Automatisch generierte Beschreibung">
            <a:extLst>
              <a:ext uri="{FF2B5EF4-FFF2-40B4-BE49-F238E27FC236}">
                <a16:creationId xmlns:a16="http://schemas.microsoft.com/office/drawing/2014/main" id="{5B8E8A71-11EF-1922-F3AB-28059B980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107754" y="3729718"/>
            <a:ext cx="1478455" cy="19836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771F96C-B3BF-5ABD-E96A-9D49B77CE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1244" y="44739"/>
            <a:ext cx="1657350" cy="3238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145D268-1F46-BB88-308B-0FA2578B9CA3}"/>
              </a:ext>
            </a:extLst>
          </p:cNvPr>
          <p:cNvSpPr txBox="1"/>
          <p:nvPr/>
        </p:nvSpPr>
        <p:spPr>
          <a:xfrm>
            <a:off x="181758" y="6230167"/>
            <a:ext cx="3512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>
                <a:solidFill>
                  <a:schemeClr val="bg1"/>
                </a:solidFill>
              </a:rPr>
              <a:t>Das Projekt </a:t>
            </a:r>
            <a:r>
              <a:rPr lang="de-DE" sz="800" b="1" dirty="0" err="1">
                <a:solidFill>
                  <a:schemeClr val="bg1"/>
                </a:solidFill>
              </a:rPr>
              <a:t>StrUMPf</a:t>
            </a:r>
            <a:r>
              <a:rPr lang="de-DE" sz="800" b="1" dirty="0">
                <a:solidFill>
                  <a:schemeClr val="bg1"/>
                </a:solidFill>
              </a:rPr>
              <a:t> wird im Rahmen des Programms </a:t>
            </a:r>
            <a:r>
              <a:rPr lang="de-DE" sz="800" b="1" i="1" dirty="0">
                <a:solidFill>
                  <a:schemeClr val="bg1"/>
                </a:solidFill>
              </a:rPr>
              <a:t>rückenwind³ </a:t>
            </a:r>
            <a:r>
              <a:rPr lang="de-DE" sz="800" b="1" dirty="0">
                <a:solidFill>
                  <a:schemeClr val="bg1"/>
                </a:solidFill>
              </a:rPr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289A0A-290B-35BA-314D-CD443171B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07" y="43059"/>
            <a:ext cx="855722" cy="85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2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7C7A3-7764-5614-818E-2614B6AB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/>
              <a:t>Vorstellung des Projektteams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A7D3EDC-8F1C-8EF8-D9D9-143C0547C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66" y="52755"/>
            <a:ext cx="1213209" cy="8596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205CADC-2F0B-C425-DC7A-AFF049DA0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461" y="102058"/>
            <a:ext cx="1658256" cy="3231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BF045A2-64F5-016A-CCDD-51EB6DFB4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320" y="5829917"/>
            <a:ext cx="2145397" cy="9871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1AB03C1-CF5F-88CD-541C-2C36C436C8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769" b="10812"/>
          <a:stretch/>
        </p:blipFill>
        <p:spPr>
          <a:xfrm>
            <a:off x="3178302" y="2438528"/>
            <a:ext cx="5835396" cy="286308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FF4FED7-A77F-88CC-4612-98B932A10257}"/>
              </a:ext>
            </a:extLst>
          </p:cNvPr>
          <p:cNvSpPr txBox="1"/>
          <p:nvPr/>
        </p:nvSpPr>
        <p:spPr>
          <a:xfrm>
            <a:off x="4651735" y="5619514"/>
            <a:ext cx="303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7"/>
              </a:rPr>
              <a:t>strumpf@awo-solingen.de</a:t>
            </a:r>
            <a:endParaRPr lang="de-DE" dirty="0"/>
          </a:p>
          <a:p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A699825-91D9-DEE8-DA3E-8405AD476B0E}"/>
              </a:ext>
            </a:extLst>
          </p:cNvPr>
          <p:cNvSpPr txBox="1"/>
          <p:nvPr/>
        </p:nvSpPr>
        <p:spPr>
          <a:xfrm>
            <a:off x="1403964" y="3939504"/>
            <a:ext cx="190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Laura </a:t>
            </a:r>
            <a:r>
              <a:rPr lang="de-DE" dirty="0" err="1"/>
              <a:t>Cefalù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40106CC-3781-C296-C2AD-5035BE17C895}"/>
              </a:ext>
            </a:extLst>
          </p:cNvPr>
          <p:cNvSpPr txBox="1"/>
          <p:nvPr/>
        </p:nvSpPr>
        <p:spPr>
          <a:xfrm>
            <a:off x="4264516" y="5321376"/>
            <a:ext cx="190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Christoph Kühn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C51944E-02D8-7F54-A48B-6FD466229068}"/>
              </a:ext>
            </a:extLst>
          </p:cNvPr>
          <p:cNvSpPr txBox="1"/>
          <p:nvPr/>
        </p:nvSpPr>
        <p:spPr>
          <a:xfrm>
            <a:off x="6096000" y="5321376"/>
            <a:ext cx="179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Lukas Städtler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1C08E0-8D91-0F80-BCFC-00142C59E9AC}"/>
              </a:ext>
            </a:extLst>
          </p:cNvPr>
          <p:cNvSpPr txBox="1"/>
          <p:nvPr/>
        </p:nvSpPr>
        <p:spPr>
          <a:xfrm>
            <a:off x="9096372" y="3939504"/>
            <a:ext cx="293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Maureen Peschla-Pilgram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8A33264-C7A2-7C83-D335-71A4336D6F28}"/>
              </a:ext>
            </a:extLst>
          </p:cNvPr>
          <p:cNvSpPr txBox="1"/>
          <p:nvPr/>
        </p:nvSpPr>
        <p:spPr>
          <a:xfrm>
            <a:off x="237022" y="6226777"/>
            <a:ext cx="9412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Das Projekt </a:t>
            </a:r>
            <a:r>
              <a:rPr lang="de-DE" sz="800" b="1" dirty="0" err="1"/>
              <a:t>StrUMPf</a:t>
            </a:r>
            <a:r>
              <a:rPr lang="de-DE" sz="800" b="1" dirty="0"/>
              <a:t> wird im Rahmen des Programms </a:t>
            </a:r>
            <a:r>
              <a:rPr lang="de-DE" sz="800" b="1" i="1" dirty="0"/>
              <a:t>rückenwind³ </a:t>
            </a:r>
            <a:r>
              <a:rPr lang="de-DE" sz="800" b="1" dirty="0"/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8E1EE79-6610-C8D2-309B-AFB745361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14" y="52755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1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7C7A3-7764-5614-818E-2614B6AB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/>
              <a:t>Umfrage zur AWO Solingen…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A7D3EDC-8F1C-8EF8-D9D9-143C0547C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29" y="96220"/>
            <a:ext cx="1213209" cy="8596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205CADC-2F0B-C425-DC7A-AFF049DA0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982" y="96220"/>
            <a:ext cx="1658256" cy="3231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BF045A2-64F5-016A-CCDD-51EB6DFB4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3503" y="5363944"/>
            <a:ext cx="2981202" cy="137171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514FFAF-2E8B-64DB-EABE-247F3FCE2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819" y="2433159"/>
            <a:ext cx="2905432" cy="290543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01E192E-FB1D-2246-B66B-7C052AB486D9}"/>
              </a:ext>
            </a:extLst>
          </p:cNvPr>
          <p:cNvSpPr txBox="1"/>
          <p:nvPr/>
        </p:nvSpPr>
        <p:spPr>
          <a:xfrm>
            <a:off x="595633" y="6049803"/>
            <a:ext cx="823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Das Projekt </a:t>
            </a:r>
            <a:r>
              <a:rPr lang="de-DE" sz="1000" b="1" dirty="0" err="1"/>
              <a:t>StrUMPf</a:t>
            </a:r>
            <a:r>
              <a:rPr lang="de-DE" sz="1000" b="1" dirty="0"/>
              <a:t> wird im Rahmen des Programms </a:t>
            </a:r>
            <a:r>
              <a:rPr lang="de-DE" sz="1000" b="1" i="1" dirty="0"/>
              <a:t>rückenwind³ </a:t>
            </a:r>
            <a:r>
              <a:rPr lang="de-DE" sz="1000" b="1" dirty="0"/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EF6BCD-CFEF-507D-4EAB-00902F2B6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77" y="96220"/>
            <a:ext cx="859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7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39BF3-022E-5C7F-0FF9-70FBE280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/>
              <a:t>Wozu </a:t>
            </a:r>
            <a:r>
              <a:rPr lang="de-DE" b="1" err="1"/>
              <a:t>StrUMPf</a:t>
            </a:r>
            <a:r>
              <a:rPr lang="de-DE" b="1"/>
              <a:t>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6040E9-2BC3-18A9-D7D9-206987A07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+mj-lt"/>
              </a:rPr>
              <a:t>Finanzielle Unterstützung vom Bund (ESF), </a:t>
            </a:r>
          </a:p>
          <a:p>
            <a:r>
              <a:rPr lang="de-DE" sz="3200" dirty="0">
                <a:latin typeface="+mj-lt"/>
              </a:rPr>
              <a:t>damit Unternehmen, wie die AWO Solingen (= </a:t>
            </a:r>
            <a:r>
              <a:rPr lang="de-DE" sz="2700" dirty="0">
                <a:latin typeface="+mj-lt"/>
              </a:rPr>
              <a:t>AWO Kreisverband Solingen e.V. + AWO Arbeit &amp; Qualifizierung gGmbH + AWO Service- und Integration gGmbH</a:t>
            </a:r>
            <a:r>
              <a:rPr lang="de-DE" sz="3200" dirty="0">
                <a:latin typeface="+mj-lt"/>
              </a:rPr>
              <a:t>) auch in Zukunft als Wohlfahrtsverband und Arbeitgeberin bestehen bleiben!</a:t>
            </a:r>
          </a:p>
          <a:p>
            <a:endParaRPr lang="de-DE" sz="3200" dirty="0"/>
          </a:p>
          <a:p>
            <a:endParaRPr lang="de-DE" sz="3200" dirty="0">
              <a:latin typeface="+mj-lt"/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6BF4B3-E7D3-B4EA-0C06-CD16228E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780" y="5584777"/>
            <a:ext cx="2566219" cy="11807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F16E608-DDA1-E6F8-E596-13C7186B6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305" y="79637"/>
            <a:ext cx="1213209" cy="8596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4219D02-5C1C-BFCF-D99E-087C9F59C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6037" y="71800"/>
            <a:ext cx="1657350" cy="3238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3CDEF5-0419-9581-55FF-47E2CDA866DB}"/>
              </a:ext>
            </a:extLst>
          </p:cNvPr>
          <p:cNvSpPr txBox="1"/>
          <p:nvPr/>
        </p:nvSpPr>
        <p:spPr>
          <a:xfrm>
            <a:off x="374577" y="6175165"/>
            <a:ext cx="9064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Das Projekt </a:t>
            </a:r>
            <a:r>
              <a:rPr lang="de-DE" sz="1000" b="1" dirty="0" err="1"/>
              <a:t>StrUMPf</a:t>
            </a:r>
            <a:r>
              <a:rPr lang="de-DE" sz="1000" b="1" dirty="0"/>
              <a:t> wird im Rahmen des Programms </a:t>
            </a:r>
            <a:r>
              <a:rPr lang="de-DE" sz="1000" b="1" i="1" dirty="0"/>
              <a:t>rückenwind³ </a:t>
            </a:r>
            <a:r>
              <a:rPr lang="de-DE" sz="1000" b="1" dirty="0"/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ADCE81F-8EC0-07D5-9E05-365AAFC18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8" y="71801"/>
            <a:ext cx="875284" cy="87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0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C8C4951-DB61-6E1F-F189-9DE25F0538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Onlinemedien 3" title="Viel zu viel Papierkram | Ladykracher">
            <a:hlinkClick r:id="" action="ppaction://media"/>
            <a:extLst>
              <a:ext uri="{FF2B5EF4-FFF2-40B4-BE49-F238E27FC236}">
                <a16:creationId xmlns:a16="http://schemas.microsoft.com/office/drawing/2014/main" id="{97B1191E-83A4-A979-4C70-33A62463FF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78398" y="188337"/>
            <a:ext cx="8641767" cy="648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C2BEF7-9E0F-BC3F-2D3F-C5274C86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84" y="1551799"/>
            <a:ext cx="5252571" cy="1831320"/>
          </a:xfrm>
        </p:spPr>
        <p:txBody>
          <a:bodyPr>
            <a:normAutofit fontScale="90000"/>
          </a:bodyPr>
          <a:lstStyle/>
          <a:p>
            <a:br>
              <a:rPr lang="de-DE" b="1" dirty="0"/>
            </a:br>
            <a:r>
              <a:rPr lang="de-DE" b="1" dirty="0"/>
              <a:t>Wir wollen dadurch erreichen, dass…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64F6E1-D581-27C5-B9A9-BB1F5709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2" y="1743958"/>
            <a:ext cx="4934290" cy="4516883"/>
          </a:xfrm>
        </p:spPr>
        <p:txBody>
          <a:bodyPr>
            <a:normAutofit/>
          </a:bodyPr>
          <a:lstStyle/>
          <a:p>
            <a:endParaRPr lang="de-DE" sz="4500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r>
              <a:rPr lang="de-DE"/>
              <a:t> 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3CA464-28A6-4E8C-83BF-394174DAF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07" y="69681"/>
            <a:ext cx="1213209" cy="8596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FAB2EDA-1050-8A06-3403-BAD392B6F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7318" y="5799402"/>
            <a:ext cx="2300686" cy="105859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D5D4FD0-277C-2944-CE19-B0345C5394D0}"/>
              </a:ext>
            </a:extLst>
          </p:cNvPr>
          <p:cNvSpPr txBox="1"/>
          <p:nvPr/>
        </p:nvSpPr>
        <p:spPr>
          <a:xfrm>
            <a:off x="6317145" y="471655"/>
            <a:ext cx="587485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…die Unternehmen AWO Solingen, AWO Arbeit &amp; Qualifizierung gGmbH und AWO Service &amp; Integration gGmbH zusammenwachsen</a:t>
            </a:r>
          </a:p>
          <a:p>
            <a:endParaRPr lang="de-DE" sz="2000" dirty="0">
              <a:latin typeface="+mj-lt"/>
            </a:endParaRPr>
          </a:p>
          <a:p>
            <a:r>
              <a:rPr lang="de-DE" sz="2000" dirty="0">
                <a:latin typeface="+mj-lt"/>
              </a:rPr>
              <a:t>…Arbeitsabläufe einfach gestaltet sind</a:t>
            </a:r>
          </a:p>
          <a:p>
            <a:endParaRPr lang="de-DE" sz="2000" dirty="0">
              <a:latin typeface="+mj-lt"/>
            </a:endParaRPr>
          </a:p>
          <a:p>
            <a:r>
              <a:rPr lang="de-DE" sz="2000" dirty="0">
                <a:latin typeface="+mj-lt"/>
              </a:rPr>
              <a:t>…Mitarbeiter*innen, Kund*innen und Teilnehmer*innen zufrieden sind</a:t>
            </a:r>
          </a:p>
          <a:p>
            <a:endParaRPr lang="de-DE" sz="2000" dirty="0">
              <a:latin typeface="+mj-lt"/>
            </a:endParaRPr>
          </a:p>
          <a:p>
            <a:r>
              <a:rPr lang="de-DE" sz="2000" dirty="0">
                <a:latin typeface="+mj-lt"/>
              </a:rPr>
              <a:t>…die Personalbindung gefördert wird</a:t>
            </a:r>
          </a:p>
          <a:p>
            <a:endParaRPr lang="de-DE" sz="2000" dirty="0">
              <a:latin typeface="+mj-lt"/>
            </a:endParaRPr>
          </a:p>
          <a:p>
            <a:r>
              <a:rPr lang="de-DE" sz="2000" dirty="0">
                <a:latin typeface="+mj-lt"/>
              </a:rPr>
              <a:t>…die Personalgewinnung verbessert wird</a:t>
            </a:r>
          </a:p>
          <a:p>
            <a:endParaRPr lang="de-DE" sz="2000" dirty="0">
              <a:latin typeface="+mj-lt"/>
            </a:endParaRPr>
          </a:p>
          <a:p>
            <a:r>
              <a:rPr lang="de-DE" sz="2000" dirty="0">
                <a:latin typeface="+mj-lt"/>
              </a:rPr>
              <a:t>…die fachliche Qualifizierung von Mitarbeiter*innen gefördert wird</a:t>
            </a:r>
          </a:p>
          <a:p>
            <a:endParaRPr lang="de-DE" sz="2000" dirty="0">
              <a:latin typeface="+mj-lt"/>
            </a:endParaRPr>
          </a:p>
          <a:p>
            <a:r>
              <a:rPr lang="de-DE" sz="2000" dirty="0">
                <a:latin typeface="+mj-lt"/>
              </a:rPr>
              <a:t>…das Unternehmen auch zukünftig bestehen bleibt</a:t>
            </a:r>
          </a:p>
          <a:p>
            <a:endParaRPr lang="de-DE" sz="2800" dirty="0">
              <a:latin typeface="+mj-lt"/>
            </a:endParaRPr>
          </a:p>
        </p:txBody>
      </p:sp>
      <p:pic>
        <p:nvPicPr>
          <p:cNvPr id="17" name="Grafik 16" descr="Ein Bild, das Kunst, Grafikdesign, Grafiken, Cartoon enthält.">
            <a:extLst>
              <a:ext uri="{FF2B5EF4-FFF2-40B4-BE49-F238E27FC236}">
                <a16:creationId xmlns:a16="http://schemas.microsoft.com/office/drawing/2014/main" id="{99108A18-5FD3-805D-CEC3-934B29D07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52756" y="3525945"/>
            <a:ext cx="2659868" cy="212523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1B57E11-9B26-1E85-5F13-02E15210C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7861" y="-1373"/>
            <a:ext cx="1657350" cy="32385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E3825B6-0954-0AE1-88F5-9B6DC72385FC}"/>
              </a:ext>
            </a:extLst>
          </p:cNvPr>
          <p:cNvSpPr txBox="1"/>
          <p:nvPr/>
        </p:nvSpPr>
        <p:spPr>
          <a:xfrm>
            <a:off x="264070" y="6277032"/>
            <a:ext cx="9249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Das Projekt </a:t>
            </a:r>
            <a:r>
              <a:rPr lang="de-DE" sz="1000" b="1" dirty="0" err="1"/>
              <a:t>StrUMPf</a:t>
            </a:r>
            <a:r>
              <a:rPr lang="de-DE" sz="1000" b="1" dirty="0"/>
              <a:t> wird im Rahmen des Programms </a:t>
            </a:r>
            <a:r>
              <a:rPr lang="de-DE" sz="1000" b="1" i="1" dirty="0"/>
              <a:t>rückenwind³ </a:t>
            </a:r>
            <a:r>
              <a:rPr lang="de-DE" sz="1000" b="1" dirty="0"/>
              <a:t>durch das Bundesministerium für Arbeit &amp; Soziales und die Europäische Union über den Europäischen Sozialfond Plus (ESF Plus) gefördert.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9507102-2CA8-6A93-5796-82A65D77D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89" y="60936"/>
            <a:ext cx="858929" cy="85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66211"/>
      </p:ext>
    </p:extLst>
  </p:cSld>
  <p:clrMapOvr>
    <a:masterClrMapping/>
  </p:clrMapOvr>
</p:sld>
</file>

<file path=ppt/theme/theme1.xml><?xml version="1.0" encoding="utf-8"?>
<a:theme xmlns:a="http://schemas.openxmlformats.org/drawingml/2006/main" name="MatrixVTI">
  <a:themeElements>
    <a:clrScheme name="Custom 29">
      <a:dk1>
        <a:srgbClr val="000000"/>
      </a:dk1>
      <a:lt1>
        <a:sysClr val="window" lastClr="FFFFFF"/>
      </a:lt1>
      <a:dk2>
        <a:srgbClr val="465959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7967B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xVTI" id="{A2576CCC-A559-4FD4-A542-772649F65A84}" vid="{5CBC41A9-80A0-44C6-90CD-6D863034352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6b0401-c5ed-4902-8136-1810cc681eab" xsi:nil="true"/>
    <lcf76f155ced4ddcb4097134ff3c332f xmlns="4f905bf5-2016-41ea-9a25-b73dbf3c734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2A2146AF2E2854C9D8EFFFE3768946E" ma:contentTypeVersion="13" ma:contentTypeDescription="Ein neues Dokument erstellen." ma:contentTypeScope="" ma:versionID="f1121e8a6e1c173e782ecdab2a5508b7">
  <xsd:schema xmlns:xsd="http://www.w3.org/2001/XMLSchema" xmlns:xs="http://www.w3.org/2001/XMLSchema" xmlns:p="http://schemas.microsoft.com/office/2006/metadata/properties" xmlns:ns2="4f905bf5-2016-41ea-9a25-b73dbf3c734b" xmlns:ns3="c26b0401-c5ed-4902-8136-1810cc681eab" targetNamespace="http://schemas.microsoft.com/office/2006/metadata/properties" ma:root="true" ma:fieldsID="745b3411269451df215fb723c5c80cdf" ns2:_="" ns3:_="">
    <xsd:import namespace="4f905bf5-2016-41ea-9a25-b73dbf3c734b"/>
    <xsd:import namespace="c26b0401-c5ed-4902-8136-1810cc681e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905bf5-2016-41ea-9a25-b73dbf3c73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2a1a7285-df77-46c4-b48c-fd6d65665d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6b0401-c5ed-4902-8136-1810cc681ea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6f23a4-8337-4221-a6fa-30a1c0af998a}" ma:internalName="TaxCatchAll" ma:showField="CatchAllData" ma:web="c26b0401-c5ed-4902-8136-1810cc681e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87146F-3A6E-461E-8038-5E19C0E1C933}">
  <ds:schemaRefs>
    <ds:schemaRef ds:uri="4f905bf5-2016-41ea-9a25-b73dbf3c734b"/>
    <ds:schemaRef ds:uri="c26b0401-c5ed-4902-8136-1810cc681ea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9748422-E20E-4149-B713-93183B0BCD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71C697-6D08-4686-8191-0B0CD42329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905bf5-2016-41ea-9a25-b73dbf3c734b"/>
    <ds:schemaRef ds:uri="c26b0401-c5ed-4902-8136-1810cc681e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941</Words>
  <Application>Microsoft Office PowerPoint</Application>
  <PresentationFormat>Breitbild</PresentationFormat>
  <Paragraphs>134</Paragraphs>
  <Slides>19</Slides>
  <Notes>16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Avenir Next LT Pro</vt:lpstr>
      <vt:lpstr>Bahnschrift</vt:lpstr>
      <vt:lpstr>Calibri</vt:lpstr>
      <vt:lpstr>Wingdings</vt:lpstr>
      <vt:lpstr>MatrixVTI</vt:lpstr>
      <vt:lpstr> Projektvorstellung ESF - rückenwind – StrUMPf  </vt:lpstr>
      <vt:lpstr>Hinweise</vt:lpstr>
      <vt:lpstr>    Was genau bedeutet STRUMPf ?      </vt:lpstr>
      <vt:lpstr>Wer denkt sich sowas aus ? </vt:lpstr>
      <vt:lpstr>Vorstellung des Projektteams</vt:lpstr>
      <vt:lpstr>Umfrage zur AWO Solingen… </vt:lpstr>
      <vt:lpstr>Wozu StrUMPf ?</vt:lpstr>
      <vt:lpstr>PowerPoint-Präsentation</vt:lpstr>
      <vt:lpstr> Wir wollen dadurch erreichen, dass… </vt:lpstr>
      <vt:lpstr>PowerPoint-Präsentation</vt:lpstr>
      <vt:lpstr>Was habt Ihr davon ?</vt:lpstr>
      <vt:lpstr> Was kommt jetzt auf Euch zu ? </vt:lpstr>
      <vt:lpstr> ALLE machen mit und probieren gemeinsam aus…</vt:lpstr>
      <vt:lpstr>PowerPoint-Präsentation</vt:lpstr>
      <vt:lpstr>Und nach Projektende ?</vt:lpstr>
      <vt:lpstr>Wie werden unsere Ergebnisse dargestellt ? </vt:lpstr>
      <vt:lpstr>Was ist sonst noch wichtig? </vt:lpstr>
      <vt:lpstr>Wie geht es jetzt weiter?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Projektvorstellung</dc:title>
  <dc:creator>Maureen Peschla-Pilgram</dc:creator>
  <cp:lastModifiedBy>Marc Fiebiger</cp:lastModifiedBy>
  <cp:revision>2</cp:revision>
  <cp:lastPrinted>2024-01-05T07:15:08Z</cp:lastPrinted>
  <dcterms:created xsi:type="dcterms:W3CDTF">2023-10-30T06:21:21Z</dcterms:created>
  <dcterms:modified xsi:type="dcterms:W3CDTF">2025-07-23T13:55:44Z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0x01010082A2146AF2E2854C9D8EFFFE3768946E</vt:lpwstr>
  </property>
  <property fmtid="{D5CDD505-2E9C-101B-9397-08002B2CF9AE}" pid="3" name="MediaServiceImageTags">
    <vt:lpwstr/>
  </property>
</Properties>
</file>