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4"/>
  </p:sldMasterIdLst>
  <p:sldIdLst>
    <p:sldId id="257" r:id="rId5"/>
    <p:sldId id="277" r:id="rId6"/>
    <p:sldId id="278" r:id="rId7"/>
    <p:sldId id="264" r:id="rId8"/>
    <p:sldId id="279" r:id="rId9"/>
    <p:sldId id="280" r:id="rId10"/>
    <p:sldId id="271" r:id="rId11"/>
  </p:sldIdLst>
  <p:sldSz cx="12192000" cy="6858000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24D6F1-E02E-4EFC-99E1-D4BB50F2ABDF}" v="3" dt="2024-07-01T04:35:08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Staedtler" userId="92967087-105c-48fa-84f1-45ed9c00466c" providerId="ADAL" clId="{9024D6F1-E02E-4EFC-99E1-D4BB50F2ABDF}"/>
    <pc:docChg chg="modSld">
      <pc:chgData name="Lukas Staedtler" userId="92967087-105c-48fa-84f1-45ed9c00466c" providerId="ADAL" clId="{9024D6F1-E02E-4EFC-99E1-D4BB50F2ABDF}" dt="2024-07-01T04:35:03.812" v="1"/>
      <pc:docMkLst>
        <pc:docMk/>
      </pc:docMkLst>
      <pc:sldChg chg="modSp">
        <pc:chgData name="Lukas Staedtler" userId="92967087-105c-48fa-84f1-45ed9c00466c" providerId="ADAL" clId="{9024D6F1-E02E-4EFC-99E1-D4BB50F2ABDF}" dt="2024-07-01T04:35:03.812" v="1"/>
        <pc:sldMkLst>
          <pc:docMk/>
          <pc:sldMk cId="64679780" sldId="277"/>
        </pc:sldMkLst>
        <pc:graphicFrameChg chg="mod">
          <ac:chgData name="Lukas Staedtler" userId="92967087-105c-48fa-84f1-45ed9c00466c" providerId="ADAL" clId="{9024D6F1-E02E-4EFC-99E1-D4BB50F2ABDF}" dt="2024-07-01T04:35:03.812" v="1"/>
          <ac:graphicFrameMkLst>
            <pc:docMk/>
            <pc:sldMk cId="64679780" sldId="277"/>
            <ac:graphicFrameMk id="5" creationId="{4C3E7B60-2B4D-FC96-C8C0-73FCA18DBCB7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0508B-4506-46AE-AE85-27CD9FA3C9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98F3BC-54B0-45F0-8095-515981F31248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Jährliche Personalentwicklungsgespräche:</a:t>
          </a:r>
          <a:r>
            <a:rPr lang="de-DE" dirty="0"/>
            <a:t> Planung, Durchführung und Dokumentation der Mitarbeitergespräche.</a:t>
          </a:r>
          <a:endParaRPr lang="en-US" dirty="0"/>
        </a:p>
      </dgm:t>
    </dgm:pt>
    <dgm:pt modelId="{181DB212-D517-4FA6-A318-3685C166B681}" type="parTrans" cxnId="{FDDB443F-A550-4F3D-B017-5A3E244A36E5}">
      <dgm:prSet/>
      <dgm:spPr/>
      <dgm:t>
        <a:bodyPr/>
        <a:lstStyle/>
        <a:p>
          <a:endParaRPr lang="en-US"/>
        </a:p>
      </dgm:t>
    </dgm:pt>
    <dgm:pt modelId="{C855673F-7EAB-487B-80DC-CEAE657C29A2}" type="sibTrans" cxnId="{FDDB443F-A550-4F3D-B017-5A3E244A36E5}">
      <dgm:prSet/>
      <dgm:spPr/>
      <dgm:t>
        <a:bodyPr/>
        <a:lstStyle/>
        <a:p>
          <a:endParaRPr lang="en-US"/>
        </a:p>
      </dgm:t>
    </dgm:pt>
    <dgm:pt modelId="{D46A605E-38CC-42BD-99C8-F96C5C691A22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Einführung und Einarbeitung neuer Mitarbeiter*innen (Onboarding):</a:t>
          </a:r>
          <a:r>
            <a:rPr lang="de-DE" dirty="0"/>
            <a:t> Sicherstellung des betrieblichen Onboarding-Prozesses.</a:t>
          </a:r>
          <a:endParaRPr lang="en-US" dirty="0"/>
        </a:p>
      </dgm:t>
    </dgm:pt>
    <dgm:pt modelId="{EF228EC6-77BA-4EDE-A45D-5A2921C07C41}" type="parTrans" cxnId="{8DE14402-D5AC-4C3F-AC04-108B14BDE5FB}">
      <dgm:prSet/>
      <dgm:spPr/>
      <dgm:t>
        <a:bodyPr/>
        <a:lstStyle/>
        <a:p>
          <a:endParaRPr lang="de-DE"/>
        </a:p>
      </dgm:t>
    </dgm:pt>
    <dgm:pt modelId="{65D64845-5F31-4D06-99A8-B5CE21E3BA19}" type="sibTrans" cxnId="{8DE14402-D5AC-4C3F-AC04-108B14BDE5FB}">
      <dgm:prSet/>
      <dgm:spPr/>
      <dgm:t>
        <a:bodyPr/>
        <a:lstStyle/>
        <a:p>
          <a:endParaRPr lang="de-DE"/>
        </a:p>
      </dgm:t>
    </dgm:pt>
    <dgm:pt modelId="{4D087DCC-F23F-4BFD-81C4-F55F9D79EE85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Vorprüfung zur Genehmigung von Fortbildungen:</a:t>
          </a:r>
          <a:r>
            <a:rPr lang="de-DE" dirty="0"/>
            <a:t> Bewertung und Vorabprüfung der Fortbildungsanträge vor der Genehmigung durch Vorstand/Geschäftsführung.</a:t>
          </a:r>
          <a:endParaRPr lang="en-US" dirty="0"/>
        </a:p>
      </dgm:t>
    </dgm:pt>
    <dgm:pt modelId="{4A2D3943-6227-49DD-947E-8283CA3E149C}" type="parTrans" cxnId="{29E28F58-7DB6-40EC-9A90-550F791B32EB}">
      <dgm:prSet/>
      <dgm:spPr/>
      <dgm:t>
        <a:bodyPr/>
        <a:lstStyle/>
        <a:p>
          <a:endParaRPr lang="de-DE"/>
        </a:p>
      </dgm:t>
    </dgm:pt>
    <dgm:pt modelId="{7050D649-7003-4018-87AB-743D178F3021}" type="sibTrans" cxnId="{29E28F58-7DB6-40EC-9A90-550F791B32EB}">
      <dgm:prSet/>
      <dgm:spPr/>
      <dgm:t>
        <a:bodyPr/>
        <a:lstStyle/>
        <a:p>
          <a:endParaRPr lang="de-DE"/>
        </a:p>
      </dgm:t>
    </dgm:pt>
    <dgm:pt modelId="{9A9CA9C9-C1DE-4D9C-B807-9AE6A0905965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Führung von Mitarbeitergesprächen:</a:t>
          </a:r>
          <a:r>
            <a:rPr lang="de-DE" dirty="0"/>
            <a:t> Durchführung von ad-hoc-Gesprächen zur Klärung von Arbeitsfragen und -problemen.</a:t>
          </a:r>
          <a:endParaRPr lang="en-US" dirty="0"/>
        </a:p>
      </dgm:t>
    </dgm:pt>
    <dgm:pt modelId="{2BC57B64-4B0A-4F60-AD20-085B6B7AE656}" type="parTrans" cxnId="{FC3D38E2-7E59-467E-B810-819623FEC7D3}">
      <dgm:prSet/>
      <dgm:spPr/>
      <dgm:t>
        <a:bodyPr/>
        <a:lstStyle/>
        <a:p>
          <a:endParaRPr lang="de-DE"/>
        </a:p>
      </dgm:t>
    </dgm:pt>
    <dgm:pt modelId="{F6604CEA-F61A-4C83-BE9F-4A1CA760DD9D}" type="sibTrans" cxnId="{FC3D38E2-7E59-467E-B810-819623FEC7D3}">
      <dgm:prSet/>
      <dgm:spPr/>
      <dgm:t>
        <a:bodyPr/>
        <a:lstStyle/>
        <a:p>
          <a:endParaRPr lang="de-DE"/>
        </a:p>
      </dgm:t>
    </dgm:pt>
    <dgm:pt modelId="{424203D9-4A01-4FCF-A39A-C9CAE37BD400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Ggf. Beteiligung an BEM-Gesprächen:</a:t>
          </a:r>
          <a:r>
            <a:rPr lang="de-DE" dirty="0"/>
            <a:t> Organisation und Leitung der Gespräche zur betrieblichen Eingliederung im Auftrag von Vorstand/Geschäftsführung.</a:t>
          </a:r>
          <a:endParaRPr lang="en-US" dirty="0"/>
        </a:p>
      </dgm:t>
    </dgm:pt>
    <dgm:pt modelId="{9F19EBA9-1CB9-40C7-80D6-E59E1FFBD0EE}" type="parTrans" cxnId="{F1926EC5-BE61-4B14-BCFE-6B9A65991916}">
      <dgm:prSet/>
      <dgm:spPr/>
      <dgm:t>
        <a:bodyPr/>
        <a:lstStyle/>
        <a:p>
          <a:endParaRPr lang="de-DE"/>
        </a:p>
      </dgm:t>
    </dgm:pt>
    <dgm:pt modelId="{A40A17EF-337F-4CEE-B88E-E25277E5AF7C}" type="sibTrans" cxnId="{F1926EC5-BE61-4B14-BCFE-6B9A65991916}">
      <dgm:prSet/>
      <dgm:spPr/>
      <dgm:t>
        <a:bodyPr/>
        <a:lstStyle/>
        <a:p>
          <a:endParaRPr lang="de-DE"/>
        </a:p>
      </dgm:t>
    </dgm:pt>
    <dgm:pt modelId="{9320B7BB-AFCA-4FFD-A3A8-C081EF58918B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Erstellung von Vorlagen für Arbeitszeugnisse</a:t>
          </a:r>
          <a:endParaRPr lang="en-US" dirty="0"/>
        </a:p>
      </dgm:t>
    </dgm:pt>
    <dgm:pt modelId="{1EE7C732-1A5E-4D64-B40D-9ECD877D77C8}" type="parTrans" cxnId="{142D764A-0981-4BFE-89C5-1849C6AF6817}">
      <dgm:prSet/>
      <dgm:spPr/>
      <dgm:t>
        <a:bodyPr/>
        <a:lstStyle/>
        <a:p>
          <a:endParaRPr lang="de-DE"/>
        </a:p>
      </dgm:t>
    </dgm:pt>
    <dgm:pt modelId="{72586C01-F158-42BA-91C1-48B9D1C0914D}" type="sibTrans" cxnId="{142D764A-0981-4BFE-89C5-1849C6AF6817}">
      <dgm:prSet/>
      <dgm:spPr/>
      <dgm:t>
        <a:bodyPr/>
        <a:lstStyle/>
        <a:p>
          <a:endParaRPr lang="de-DE"/>
        </a:p>
      </dgm:t>
    </dgm:pt>
    <dgm:pt modelId="{3E6D0DF7-36AB-47D0-8E06-CDB00CD6B801}">
      <dgm:prSet/>
      <dgm:spPr/>
      <dgm:t>
        <a:bodyPr/>
        <a:lstStyle/>
        <a:p>
          <a:pPr marL="0"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Char char=""/>
          </a:pPr>
          <a:r>
            <a:rPr lang="de-DE" b="1" dirty="0"/>
            <a:t>Steuerung des </a:t>
          </a:r>
          <a:r>
            <a:rPr lang="de-DE" b="1" dirty="0" err="1"/>
            <a:t>Offboardings</a:t>
          </a:r>
          <a:r>
            <a:rPr lang="de-DE" b="1" dirty="0"/>
            <a:t>:</a:t>
          </a:r>
          <a:r>
            <a:rPr lang="de-DE" dirty="0"/>
            <a:t> Organisation und Durchführung des Austrittsprozesses für scheidende Mitarbeiter*innen.</a:t>
          </a:r>
          <a:endParaRPr lang="en-US" dirty="0"/>
        </a:p>
      </dgm:t>
    </dgm:pt>
    <dgm:pt modelId="{C4304F3C-B074-4828-8F2A-57D1DC5D2E10}" type="parTrans" cxnId="{90CEC71D-1033-4B60-9C89-6059183D1705}">
      <dgm:prSet/>
      <dgm:spPr/>
      <dgm:t>
        <a:bodyPr/>
        <a:lstStyle/>
        <a:p>
          <a:endParaRPr lang="de-DE"/>
        </a:p>
      </dgm:t>
    </dgm:pt>
    <dgm:pt modelId="{2D4984B5-E7D3-4F3E-9FD7-0DB4673AB864}" type="sibTrans" cxnId="{90CEC71D-1033-4B60-9C89-6059183D1705}">
      <dgm:prSet/>
      <dgm:spPr/>
      <dgm:t>
        <a:bodyPr/>
        <a:lstStyle/>
        <a:p>
          <a:endParaRPr lang="de-DE"/>
        </a:p>
      </dgm:t>
    </dgm:pt>
    <dgm:pt modelId="{243FC5DB-3F82-4FED-BC35-190C94F3C839}" type="pres">
      <dgm:prSet presAssocID="{0510508B-4506-46AE-AE85-27CD9FA3C951}" presName="linear" presStyleCnt="0">
        <dgm:presLayoutVars>
          <dgm:animLvl val="lvl"/>
          <dgm:resizeHandles val="exact"/>
        </dgm:presLayoutVars>
      </dgm:prSet>
      <dgm:spPr/>
    </dgm:pt>
    <dgm:pt modelId="{8283C050-9331-43DB-8945-8EF7ED1CB35D}" type="pres">
      <dgm:prSet presAssocID="{D46A605E-38CC-42BD-99C8-F96C5C691A22}" presName="parentText" presStyleLbl="node1" presStyleIdx="0" presStyleCnt="7" custLinFactY="21471" custLinFactNeighborX="-1144" custLinFactNeighborY="100000">
        <dgm:presLayoutVars>
          <dgm:chMax val="0"/>
          <dgm:bulletEnabled val="1"/>
        </dgm:presLayoutVars>
      </dgm:prSet>
      <dgm:spPr/>
    </dgm:pt>
    <dgm:pt modelId="{8D8F9649-1F83-4A78-AF50-4191ABF8FA6F}" type="pres">
      <dgm:prSet presAssocID="{65D64845-5F31-4D06-99A8-B5CE21E3BA19}" presName="spacer" presStyleCnt="0"/>
      <dgm:spPr/>
    </dgm:pt>
    <dgm:pt modelId="{D7B3052B-DE7C-412B-B2A6-DFC350FB0CCF}" type="pres">
      <dgm:prSet presAssocID="{4598F3BC-54B0-45F0-8095-515981F31248}" presName="parentText" presStyleLbl="node1" presStyleIdx="1" presStyleCnt="7" custLinFactY="5261" custLinFactNeighborX="-56576" custLinFactNeighborY="100000">
        <dgm:presLayoutVars>
          <dgm:chMax val="0"/>
          <dgm:bulletEnabled val="1"/>
        </dgm:presLayoutVars>
      </dgm:prSet>
      <dgm:spPr/>
    </dgm:pt>
    <dgm:pt modelId="{0E9708B4-16DF-41BA-88F9-FC2AC2F4BE75}" type="pres">
      <dgm:prSet presAssocID="{C855673F-7EAB-487B-80DC-CEAE657C29A2}" presName="spacer" presStyleCnt="0"/>
      <dgm:spPr/>
    </dgm:pt>
    <dgm:pt modelId="{8F2C4F73-39CA-4146-B63F-F1DB16B573DE}" type="pres">
      <dgm:prSet presAssocID="{4D087DCC-F23F-4BFD-81C4-F55F9D79EE8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BD925AF-9998-411C-99D0-4941C0A6DE91}" type="pres">
      <dgm:prSet presAssocID="{7050D649-7003-4018-87AB-743D178F3021}" presName="spacer" presStyleCnt="0"/>
      <dgm:spPr/>
    </dgm:pt>
    <dgm:pt modelId="{6CFC782A-E4CD-4843-B533-C9477CA2B3A0}" type="pres">
      <dgm:prSet presAssocID="{9A9CA9C9-C1DE-4D9C-B807-9AE6A090596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689494EE-B137-4BD0-AED7-CB9DB3287269}" type="pres">
      <dgm:prSet presAssocID="{F6604CEA-F61A-4C83-BE9F-4A1CA760DD9D}" presName="spacer" presStyleCnt="0"/>
      <dgm:spPr/>
    </dgm:pt>
    <dgm:pt modelId="{CD1B086B-2F7C-45B2-B277-EA2E50F4C562}" type="pres">
      <dgm:prSet presAssocID="{424203D9-4A01-4FCF-A39A-C9CAE37BD400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9F19523-973C-432C-8946-F041E03694A4}" type="pres">
      <dgm:prSet presAssocID="{A40A17EF-337F-4CEE-B88E-E25277E5AF7C}" presName="spacer" presStyleCnt="0"/>
      <dgm:spPr/>
    </dgm:pt>
    <dgm:pt modelId="{74D75DD7-FE0A-4AE8-A8C4-A1A0CB502729}" type="pres">
      <dgm:prSet presAssocID="{9320B7BB-AFCA-4FFD-A3A8-C081EF58918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CE0A34C-79D4-4DA8-A112-6195EF6A0B48}" type="pres">
      <dgm:prSet presAssocID="{72586C01-F158-42BA-91C1-48B9D1C0914D}" presName="spacer" presStyleCnt="0"/>
      <dgm:spPr/>
    </dgm:pt>
    <dgm:pt modelId="{7C0C83D3-3518-4A93-ACD5-7469A9AEF631}" type="pres">
      <dgm:prSet presAssocID="{3E6D0DF7-36AB-47D0-8E06-CDB00CD6B801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DE14402-D5AC-4C3F-AC04-108B14BDE5FB}" srcId="{0510508B-4506-46AE-AE85-27CD9FA3C951}" destId="{D46A605E-38CC-42BD-99C8-F96C5C691A22}" srcOrd="0" destOrd="0" parTransId="{EF228EC6-77BA-4EDE-A45D-5A2921C07C41}" sibTransId="{65D64845-5F31-4D06-99A8-B5CE21E3BA19}"/>
    <dgm:cxn modelId="{90CEC71D-1033-4B60-9C89-6059183D1705}" srcId="{0510508B-4506-46AE-AE85-27CD9FA3C951}" destId="{3E6D0DF7-36AB-47D0-8E06-CDB00CD6B801}" srcOrd="6" destOrd="0" parTransId="{C4304F3C-B074-4828-8F2A-57D1DC5D2E10}" sibTransId="{2D4984B5-E7D3-4F3E-9FD7-0DB4673AB864}"/>
    <dgm:cxn modelId="{FDDB443F-A550-4F3D-B017-5A3E244A36E5}" srcId="{0510508B-4506-46AE-AE85-27CD9FA3C951}" destId="{4598F3BC-54B0-45F0-8095-515981F31248}" srcOrd="1" destOrd="0" parTransId="{181DB212-D517-4FA6-A318-3685C166B681}" sibTransId="{C855673F-7EAB-487B-80DC-CEAE657C29A2}"/>
    <dgm:cxn modelId="{963EC55C-F7B8-42C5-B43A-8E93B29CA099}" type="presOf" srcId="{4598F3BC-54B0-45F0-8095-515981F31248}" destId="{D7B3052B-DE7C-412B-B2A6-DFC350FB0CCF}" srcOrd="0" destOrd="0" presId="urn:microsoft.com/office/officeart/2005/8/layout/vList2"/>
    <dgm:cxn modelId="{142D764A-0981-4BFE-89C5-1849C6AF6817}" srcId="{0510508B-4506-46AE-AE85-27CD9FA3C951}" destId="{9320B7BB-AFCA-4FFD-A3A8-C081EF58918B}" srcOrd="5" destOrd="0" parTransId="{1EE7C732-1A5E-4D64-B40D-9ECD877D77C8}" sibTransId="{72586C01-F158-42BA-91C1-48B9D1C0914D}"/>
    <dgm:cxn modelId="{0FEE7072-5FCC-432A-A802-3040545D2DC7}" type="presOf" srcId="{0510508B-4506-46AE-AE85-27CD9FA3C951}" destId="{243FC5DB-3F82-4FED-BC35-190C94F3C839}" srcOrd="0" destOrd="0" presId="urn:microsoft.com/office/officeart/2005/8/layout/vList2"/>
    <dgm:cxn modelId="{59C80175-7339-47B0-9A0F-6E63B4F13326}" type="presOf" srcId="{424203D9-4A01-4FCF-A39A-C9CAE37BD400}" destId="{CD1B086B-2F7C-45B2-B277-EA2E50F4C562}" srcOrd="0" destOrd="0" presId="urn:microsoft.com/office/officeart/2005/8/layout/vList2"/>
    <dgm:cxn modelId="{F9560F55-E244-49B8-A017-9991A4F04C65}" type="presOf" srcId="{4D087DCC-F23F-4BFD-81C4-F55F9D79EE85}" destId="{8F2C4F73-39CA-4146-B63F-F1DB16B573DE}" srcOrd="0" destOrd="0" presId="urn:microsoft.com/office/officeart/2005/8/layout/vList2"/>
    <dgm:cxn modelId="{29E28F58-7DB6-40EC-9A90-550F791B32EB}" srcId="{0510508B-4506-46AE-AE85-27CD9FA3C951}" destId="{4D087DCC-F23F-4BFD-81C4-F55F9D79EE85}" srcOrd="2" destOrd="0" parTransId="{4A2D3943-6227-49DD-947E-8283CA3E149C}" sibTransId="{7050D649-7003-4018-87AB-743D178F3021}"/>
    <dgm:cxn modelId="{0561D785-8E30-4646-A946-361D33E9A481}" type="presOf" srcId="{9A9CA9C9-C1DE-4D9C-B807-9AE6A0905965}" destId="{6CFC782A-E4CD-4843-B533-C9477CA2B3A0}" srcOrd="0" destOrd="0" presId="urn:microsoft.com/office/officeart/2005/8/layout/vList2"/>
    <dgm:cxn modelId="{726C9A88-DC90-457A-80F1-17C766493A51}" type="presOf" srcId="{D46A605E-38CC-42BD-99C8-F96C5C691A22}" destId="{8283C050-9331-43DB-8945-8EF7ED1CB35D}" srcOrd="0" destOrd="0" presId="urn:microsoft.com/office/officeart/2005/8/layout/vList2"/>
    <dgm:cxn modelId="{8B66FBA3-68F8-4F63-8F5D-B79EBB3D3F2E}" type="presOf" srcId="{9320B7BB-AFCA-4FFD-A3A8-C081EF58918B}" destId="{74D75DD7-FE0A-4AE8-A8C4-A1A0CB502729}" srcOrd="0" destOrd="0" presId="urn:microsoft.com/office/officeart/2005/8/layout/vList2"/>
    <dgm:cxn modelId="{F1926EC5-BE61-4B14-BCFE-6B9A65991916}" srcId="{0510508B-4506-46AE-AE85-27CD9FA3C951}" destId="{424203D9-4A01-4FCF-A39A-C9CAE37BD400}" srcOrd="4" destOrd="0" parTransId="{9F19EBA9-1CB9-40C7-80D6-E59E1FFBD0EE}" sibTransId="{A40A17EF-337F-4CEE-B88E-E25277E5AF7C}"/>
    <dgm:cxn modelId="{FC3D38E2-7E59-467E-B810-819623FEC7D3}" srcId="{0510508B-4506-46AE-AE85-27CD9FA3C951}" destId="{9A9CA9C9-C1DE-4D9C-B807-9AE6A0905965}" srcOrd="3" destOrd="0" parTransId="{2BC57B64-4B0A-4F60-AD20-085B6B7AE656}" sibTransId="{F6604CEA-F61A-4C83-BE9F-4A1CA760DD9D}"/>
    <dgm:cxn modelId="{49B8E4FF-ACA6-4539-A284-E91B02507D8F}" type="presOf" srcId="{3E6D0DF7-36AB-47D0-8E06-CDB00CD6B801}" destId="{7C0C83D3-3518-4A93-ACD5-7469A9AEF631}" srcOrd="0" destOrd="0" presId="urn:microsoft.com/office/officeart/2005/8/layout/vList2"/>
    <dgm:cxn modelId="{ADB4CF55-8B40-4A7D-B91D-22AE7A6C51C9}" type="presParOf" srcId="{243FC5DB-3F82-4FED-BC35-190C94F3C839}" destId="{8283C050-9331-43DB-8945-8EF7ED1CB35D}" srcOrd="0" destOrd="0" presId="urn:microsoft.com/office/officeart/2005/8/layout/vList2"/>
    <dgm:cxn modelId="{8F945929-D543-41AF-B230-E692F965C9FC}" type="presParOf" srcId="{243FC5DB-3F82-4FED-BC35-190C94F3C839}" destId="{8D8F9649-1F83-4A78-AF50-4191ABF8FA6F}" srcOrd="1" destOrd="0" presId="urn:microsoft.com/office/officeart/2005/8/layout/vList2"/>
    <dgm:cxn modelId="{F2453F59-ABBD-471E-9C24-2298A3D39EA3}" type="presParOf" srcId="{243FC5DB-3F82-4FED-BC35-190C94F3C839}" destId="{D7B3052B-DE7C-412B-B2A6-DFC350FB0CCF}" srcOrd="2" destOrd="0" presId="urn:microsoft.com/office/officeart/2005/8/layout/vList2"/>
    <dgm:cxn modelId="{543334A1-E637-4ACB-A4EA-0775BC133B93}" type="presParOf" srcId="{243FC5DB-3F82-4FED-BC35-190C94F3C839}" destId="{0E9708B4-16DF-41BA-88F9-FC2AC2F4BE75}" srcOrd="3" destOrd="0" presId="urn:microsoft.com/office/officeart/2005/8/layout/vList2"/>
    <dgm:cxn modelId="{291A6D2D-E3BB-491D-8C6D-6F72B8FFF1DD}" type="presParOf" srcId="{243FC5DB-3F82-4FED-BC35-190C94F3C839}" destId="{8F2C4F73-39CA-4146-B63F-F1DB16B573DE}" srcOrd="4" destOrd="0" presId="urn:microsoft.com/office/officeart/2005/8/layout/vList2"/>
    <dgm:cxn modelId="{ADF040CF-75C0-43CE-93FB-441AAB831E28}" type="presParOf" srcId="{243FC5DB-3F82-4FED-BC35-190C94F3C839}" destId="{5BD925AF-9998-411C-99D0-4941C0A6DE91}" srcOrd="5" destOrd="0" presId="urn:microsoft.com/office/officeart/2005/8/layout/vList2"/>
    <dgm:cxn modelId="{95B16F4C-5E7E-4219-A4CB-2345EB2F1EE7}" type="presParOf" srcId="{243FC5DB-3F82-4FED-BC35-190C94F3C839}" destId="{6CFC782A-E4CD-4843-B533-C9477CA2B3A0}" srcOrd="6" destOrd="0" presId="urn:microsoft.com/office/officeart/2005/8/layout/vList2"/>
    <dgm:cxn modelId="{474429F2-F192-4342-94DC-CA71EBCBA5C7}" type="presParOf" srcId="{243FC5DB-3F82-4FED-BC35-190C94F3C839}" destId="{689494EE-B137-4BD0-AED7-CB9DB3287269}" srcOrd="7" destOrd="0" presId="urn:microsoft.com/office/officeart/2005/8/layout/vList2"/>
    <dgm:cxn modelId="{1E2C65F7-14D3-43EF-952D-876E3B473CBF}" type="presParOf" srcId="{243FC5DB-3F82-4FED-BC35-190C94F3C839}" destId="{CD1B086B-2F7C-45B2-B277-EA2E50F4C562}" srcOrd="8" destOrd="0" presId="urn:microsoft.com/office/officeart/2005/8/layout/vList2"/>
    <dgm:cxn modelId="{0FFD8D98-33A2-4AD6-B4CD-D2506973F422}" type="presParOf" srcId="{243FC5DB-3F82-4FED-BC35-190C94F3C839}" destId="{A9F19523-973C-432C-8946-F041E03694A4}" srcOrd="9" destOrd="0" presId="urn:microsoft.com/office/officeart/2005/8/layout/vList2"/>
    <dgm:cxn modelId="{779AA4E9-5286-41A3-A848-F4E128636A10}" type="presParOf" srcId="{243FC5DB-3F82-4FED-BC35-190C94F3C839}" destId="{74D75DD7-FE0A-4AE8-A8C4-A1A0CB502729}" srcOrd="10" destOrd="0" presId="urn:microsoft.com/office/officeart/2005/8/layout/vList2"/>
    <dgm:cxn modelId="{EC2F46E1-1D4E-446C-8358-BA33360C094C}" type="presParOf" srcId="{243FC5DB-3F82-4FED-BC35-190C94F3C839}" destId="{0CE0A34C-79D4-4DA8-A112-6195EF6A0B48}" srcOrd="11" destOrd="0" presId="urn:microsoft.com/office/officeart/2005/8/layout/vList2"/>
    <dgm:cxn modelId="{64622940-472C-4BEB-8311-7DBEAD695C0B}" type="presParOf" srcId="{243FC5DB-3F82-4FED-BC35-190C94F3C839}" destId="{7C0C83D3-3518-4A93-ACD5-7469A9AEF63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10508B-4506-46AE-AE85-27CD9FA3C9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3712298-DA15-471A-AB3C-00933DC9267E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 dirty="0"/>
            <a:t>Arbeitsplatzorganisation:</a:t>
          </a:r>
          <a:r>
            <a:rPr lang="de-DE" dirty="0"/>
            <a:t> Verwaltung und Anschaffung von Mobiliar und Arbeitsmaterialien sowie Beauftragung der IT</a:t>
          </a:r>
        </a:p>
      </dgm:t>
    </dgm:pt>
    <dgm:pt modelId="{60B65852-8005-45B7-900B-F08E053530C8}" type="sibTrans" cxnId="{A3A3A7D2-679A-42C4-A5BD-C168A2F3A582}">
      <dgm:prSet/>
      <dgm:spPr/>
      <dgm:t>
        <a:bodyPr/>
        <a:lstStyle/>
        <a:p>
          <a:endParaRPr lang="de-DE"/>
        </a:p>
      </dgm:t>
    </dgm:pt>
    <dgm:pt modelId="{0E29ADD4-02F1-46BD-A167-44EA1FBB3C0F}" type="parTrans" cxnId="{A3A3A7D2-679A-42C4-A5BD-C168A2F3A582}">
      <dgm:prSet/>
      <dgm:spPr/>
      <dgm:t>
        <a:bodyPr/>
        <a:lstStyle/>
        <a:p>
          <a:endParaRPr lang="de-DE"/>
        </a:p>
      </dgm:t>
    </dgm:pt>
    <dgm:pt modelId="{24F09BFC-5F28-40D4-9D17-73F9700E4A2B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 dirty="0"/>
            <a:t>Planung von konzeptionellen Weiterentwicklungen:</a:t>
          </a:r>
          <a:r>
            <a:rPr lang="de-DE" dirty="0"/>
            <a:t> Entwicklung und Umsetzung neuer Konzepte und Strategien für den Fachbereich.</a:t>
          </a:r>
        </a:p>
      </dgm:t>
    </dgm:pt>
    <dgm:pt modelId="{F58A8DFB-B652-4856-B552-D74816E1E700}" type="sibTrans" cxnId="{0FA04F5B-2A56-4926-A436-042E3515B9FC}">
      <dgm:prSet/>
      <dgm:spPr/>
      <dgm:t>
        <a:bodyPr/>
        <a:lstStyle/>
        <a:p>
          <a:endParaRPr lang="de-DE"/>
        </a:p>
      </dgm:t>
    </dgm:pt>
    <dgm:pt modelId="{1B9CB46A-869C-4220-B1F9-D1CFBF825583}" type="parTrans" cxnId="{0FA04F5B-2A56-4926-A436-042E3515B9FC}">
      <dgm:prSet/>
      <dgm:spPr/>
      <dgm:t>
        <a:bodyPr/>
        <a:lstStyle/>
        <a:p>
          <a:endParaRPr lang="de-DE"/>
        </a:p>
      </dgm:t>
    </dgm:pt>
    <dgm:pt modelId="{6D2B0F52-8D9A-409F-88B2-4137D85E4C3B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Delegation von Aufgaben:</a:t>
          </a:r>
          <a:r>
            <a:rPr lang="de-DE"/>
            <a:t> Zuweisung von Aufgaben an Teammitglieder basierend auf deren Fähigkeiten und Verfügbarkeit.</a:t>
          </a:r>
          <a:endParaRPr lang="de-DE" dirty="0"/>
        </a:p>
      </dgm:t>
    </dgm:pt>
    <dgm:pt modelId="{DAF22179-9022-4558-84E5-7BF91C32B6F0}" type="sibTrans" cxnId="{E87B285D-A452-4136-A738-9A02B4A378DF}">
      <dgm:prSet/>
      <dgm:spPr/>
      <dgm:t>
        <a:bodyPr/>
        <a:lstStyle/>
        <a:p>
          <a:endParaRPr lang="de-DE"/>
        </a:p>
      </dgm:t>
    </dgm:pt>
    <dgm:pt modelId="{E3E48A32-CBD3-4A44-8B12-C1A5DBA499DA}" type="parTrans" cxnId="{E87B285D-A452-4136-A738-9A02B4A378DF}">
      <dgm:prSet/>
      <dgm:spPr/>
      <dgm:t>
        <a:bodyPr/>
        <a:lstStyle/>
        <a:p>
          <a:endParaRPr lang="de-DE"/>
        </a:p>
      </dgm:t>
    </dgm:pt>
    <dgm:pt modelId="{147909AD-32ED-44D8-8440-7596CA468760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 dirty="0"/>
            <a:t>Erstellung von Dienstplänen:</a:t>
          </a:r>
          <a:r>
            <a:rPr lang="de-DE" dirty="0"/>
            <a:t> Erstellung und Verwaltung der Dienstpläne unter Berücksichtigung der betrieblichen Erfordernisse.</a:t>
          </a:r>
        </a:p>
      </dgm:t>
    </dgm:pt>
    <dgm:pt modelId="{206DACBF-9452-4D4B-9BC1-52E456A0ED99}" type="sibTrans" cxnId="{4AC30D9C-98A9-4FFB-B805-A87351BE0DE5}">
      <dgm:prSet/>
      <dgm:spPr/>
      <dgm:t>
        <a:bodyPr/>
        <a:lstStyle/>
        <a:p>
          <a:endParaRPr lang="de-DE"/>
        </a:p>
      </dgm:t>
    </dgm:pt>
    <dgm:pt modelId="{ECAD837A-2D8D-4AF5-B58D-B17E7184A5EC}" type="parTrans" cxnId="{4AC30D9C-98A9-4FFB-B805-A87351BE0DE5}">
      <dgm:prSet/>
      <dgm:spPr/>
      <dgm:t>
        <a:bodyPr/>
        <a:lstStyle/>
        <a:p>
          <a:endParaRPr lang="de-DE"/>
        </a:p>
      </dgm:t>
    </dgm:pt>
    <dgm:pt modelId="{EC642953-6FE8-4E14-B552-DDF9A93F615E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Organisation der Teamsitzungen:</a:t>
          </a:r>
          <a:r>
            <a:rPr lang="de-DE"/>
            <a:t> Planung, Einladung und Leitung regelmäßiger Teamtreffen.</a:t>
          </a:r>
          <a:endParaRPr lang="de-DE" dirty="0"/>
        </a:p>
      </dgm:t>
    </dgm:pt>
    <dgm:pt modelId="{8B2B8A82-49FF-49E0-8372-5B53F3921AEB}" type="sibTrans" cxnId="{C8C1388D-D5EE-47B2-A426-9F2D5CF21A63}">
      <dgm:prSet/>
      <dgm:spPr/>
      <dgm:t>
        <a:bodyPr/>
        <a:lstStyle/>
        <a:p>
          <a:endParaRPr lang="de-DE"/>
        </a:p>
      </dgm:t>
    </dgm:pt>
    <dgm:pt modelId="{F5DCE21D-6420-4D78-8F89-DDC7FE0F0F40}" type="parTrans" cxnId="{C8C1388D-D5EE-47B2-A426-9F2D5CF21A63}">
      <dgm:prSet/>
      <dgm:spPr/>
      <dgm:t>
        <a:bodyPr/>
        <a:lstStyle/>
        <a:p>
          <a:endParaRPr lang="de-DE"/>
        </a:p>
      </dgm:t>
    </dgm:pt>
    <dgm:pt modelId="{243FC5DB-3F82-4FED-BC35-190C94F3C839}" type="pres">
      <dgm:prSet presAssocID="{0510508B-4506-46AE-AE85-27CD9FA3C951}" presName="linear" presStyleCnt="0">
        <dgm:presLayoutVars>
          <dgm:animLvl val="lvl"/>
          <dgm:resizeHandles val="exact"/>
        </dgm:presLayoutVars>
      </dgm:prSet>
      <dgm:spPr/>
    </dgm:pt>
    <dgm:pt modelId="{842E221D-D073-4BAC-B983-C34FE6394A14}" type="pres">
      <dgm:prSet presAssocID="{EC642953-6FE8-4E14-B552-DDF9A93F615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EBA4DA0-58AD-4F2B-A997-71CD5236286F}" type="pres">
      <dgm:prSet presAssocID="{8B2B8A82-49FF-49E0-8372-5B53F3921AEB}" presName="spacer" presStyleCnt="0"/>
      <dgm:spPr/>
    </dgm:pt>
    <dgm:pt modelId="{9BC741D8-83E0-4FD7-BF66-DDAE275D587D}" type="pres">
      <dgm:prSet presAssocID="{147909AD-32ED-44D8-8440-7596CA46876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E1D873A-5DCC-41D6-84A5-37B94998E427}" type="pres">
      <dgm:prSet presAssocID="{206DACBF-9452-4D4B-9BC1-52E456A0ED99}" presName="spacer" presStyleCnt="0"/>
      <dgm:spPr/>
    </dgm:pt>
    <dgm:pt modelId="{FBFBC44D-0D9C-4C39-A28F-00F72807C105}" type="pres">
      <dgm:prSet presAssocID="{6D2B0F52-8D9A-409F-88B2-4137D85E4C3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33B860A-C275-441C-994F-0A286A6DD626}" type="pres">
      <dgm:prSet presAssocID="{DAF22179-9022-4558-84E5-7BF91C32B6F0}" presName="spacer" presStyleCnt="0"/>
      <dgm:spPr/>
    </dgm:pt>
    <dgm:pt modelId="{D383A127-AA17-493C-A315-DA57814EFA67}" type="pres">
      <dgm:prSet presAssocID="{24F09BFC-5F28-40D4-9D17-73F9700E4A2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470BD3D-4A23-461F-B388-7A39A276A46E}" type="pres">
      <dgm:prSet presAssocID="{F58A8DFB-B652-4856-B552-D74816E1E700}" presName="spacer" presStyleCnt="0"/>
      <dgm:spPr/>
    </dgm:pt>
    <dgm:pt modelId="{E0326283-99C9-4C3E-8EA9-291993774F6B}" type="pres">
      <dgm:prSet presAssocID="{13712298-DA15-471A-AB3C-00933DC9267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FA04F5B-2A56-4926-A436-042E3515B9FC}" srcId="{0510508B-4506-46AE-AE85-27CD9FA3C951}" destId="{24F09BFC-5F28-40D4-9D17-73F9700E4A2B}" srcOrd="3" destOrd="0" parTransId="{1B9CB46A-869C-4220-B1F9-D1CFBF825583}" sibTransId="{F58A8DFB-B652-4856-B552-D74816E1E700}"/>
    <dgm:cxn modelId="{E87B285D-A452-4136-A738-9A02B4A378DF}" srcId="{0510508B-4506-46AE-AE85-27CD9FA3C951}" destId="{6D2B0F52-8D9A-409F-88B2-4137D85E4C3B}" srcOrd="2" destOrd="0" parTransId="{E3E48A32-CBD3-4A44-8B12-C1A5DBA499DA}" sibTransId="{DAF22179-9022-4558-84E5-7BF91C32B6F0}"/>
    <dgm:cxn modelId="{ECA86041-8B2F-47CD-BA2B-AA5480577B77}" type="presOf" srcId="{147909AD-32ED-44D8-8440-7596CA468760}" destId="{9BC741D8-83E0-4FD7-BF66-DDAE275D587D}" srcOrd="0" destOrd="0" presId="urn:microsoft.com/office/officeart/2005/8/layout/vList2"/>
    <dgm:cxn modelId="{5AE20266-FF4C-4AA7-A07E-4381279AED75}" type="presOf" srcId="{6D2B0F52-8D9A-409F-88B2-4137D85E4C3B}" destId="{FBFBC44D-0D9C-4C39-A28F-00F72807C105}" srcOrd="0" destOrd="0" presId="urn:microsoft.com/office/officeart/2005/8/layout/vList2"/>
    <dgm:cxn modelId="{0FEE7072-5FCC-432A-A802-3040545D2DC7}" type="presOf" srcId="{0510508B-4506-46AE-AE85-27CD9FA3C951}" destId="{243FC5DB-3F82-4FED-BC35-190C94F3C839}" srcOrd="0" destOrd="0" presId="urn:microsoft.com/office/officeart/2005/8/layout/vList2"/>
    <dgm:cxn modelId="{C1E09475-8FB3-44BF-88E6-B138AF035791}" type="presOf" srcId="{EC642953-6FE8-4E14-B552-DDF9A93F615E}" destId="{842E221D-D073-4BAC-B983-C34FE6394A14}" srcOrd="0" destOrd="0" presId="urn:microsoft.com/office/officeart/2005/8/layout/vList2"/>
    <dgm:cxn modelId="{1FAE5E57-BEA5-4152-96E6-3D76314B14DE}" type="presOf" srcId="{13712298-DA15-471A-AB3C-00933DC9267E}" destId="{E0326283-99C9-4C3E-8EA9-291993774F6B}" srcOrd="0" destOrd="0" presId="urn:microsoft.com/office/officeart/2005/8/layout/vList2"/>
    <dgm:cxn modelId="{C8C1388D-D5EE-47B2-A426-9F2D5CF21A63}" srcId="{0510508B-4506-46AE-AE85-27CD9FA3C951}" destId="{EC642953-6FE8-4E14-B552-DDF9A93F615E}" srcOrd="0" destOrd="0" parTransId="{F5DCE21D-6420-4D78-8F89-DDC7FE0F0F40}" sibTransId="{8B2B8A82-49FF-49E0-8372-5B53F3921AEB}"/>
    <dgm:cxn modelId="{4AC30D9C-98A9-4FFB-B805-A87351BE0DE5}" srcId="{0510508B-4506-46AE-AE85-27CD9FA3C951}" destId="{147909AD-32ED-44D8-8440-7596CA468760}" srcOrd="1" destOrd="0" parTransId="{ECAD837A-2D8D-4AF5-B58D-B17E7184A5EC}" sibTransId="{206DACBF-9452-4D4B-9BC1-52E456A0ED99}"/>
    <dgm:cxn modelId="{EAF175AC-F904-4F20-8BB1-D77C1DA6F253}" type="presOf" srcId="{24F09BFC-5F28-40D4-9D17-73F9700E4A2B}" destId="{D383A127-AA17-493C-A315-DA57814EFA67}" srcOrd="0" destOrd="0" presId="urn:microsoft.com/office/officeart/2005/8/layout/vList2"/>
    <dgm:cxn modelId="{A3A3A7D2-679A-42C4-A5BD-C168A2F3A582}" srcId="{0510508B-4506-46AE-AE85-27CD9FA3C951}" destId="{13712298-DA15-471A-AB3C-00933DC9267E}" srcOrd="4" destOrd="0" parTransId="{0E29ADD4-02F1-46BD-A167-44EA1FBB3C0F}" sibTransId="{60B65852-8005-45B7-900B-F08E053530C8}"/>
    <dgm:cxn modelId="{F8B0BE01-FE6E-4504-A104-881759850D40}" type="presParOf" srcId="{243FC5DB-3F82-4FED-BC35-190C94F3C839}" destId="{842E221D-D073-4BAC-B983-C34FE6394A14}" srcOrd="0" destOrd="0" presId="urn:microsoft.com/office/officeart/2005/8/layout/vList2"/>
    <dgm:cxn modelId="{41BE9D1D-B68F-497A-91B4-5877F9F522A5}" type="presParOf" srcId="{243FC5DB-3F82-4FED-BC35-190C94F3C839}" destId="{EEBA4DA0-58AD-4F2B-A997-71CD5236286F}" srcOrd="1" destOrd="0" presId="urn:microsoft.com/office/officeart/2005/8/layout/vList2"/>
    <dgm:cxn modelId="{EA3334F0-D931-4ED0-B161-696EF3044628}" type="presParOf" srcId="{243FC5DB-3F82-4FED-BC35-190C94F3C839}" destId="{9BC741D8-83E0-4FD7-BF66-DDAE275D587D}" srcOrd="2" destOrd="0" presId="urn:microsoft.com/office/officeart/2005/8/layout/vList2"/>
    <dgm:cxn modelId="{C0C9C317-8A49-428A-9A02-54298F890F2B}" type="presParOf" srcId="{243FC5DB-3F82-4FED-BC35-190C94F3C839}" destId="{CE1D873A-5DCC-41D6-84A5-37B94998E427}" srcOrd="3" destOrd="0" presId="urn:microsoft.com/office/officeart/2005/8/layout/vList2"/>
    <dgm:cxn modelId="{E316C0DE-328D-4553-8D4F-F9C616448370}" type="presParOf" srcId="{243FC5DB-3F82-4FED-BC35-190C94F3C839}" destId="{FBFBC44D-0D9C-4C39-A28F-00F72807C105}" srcOrd="4" destOrd="0" presId="urn:microsoft.com/office/officeart/2005/8/layout/vList2"/>
    <dgm:cxn modelId="{1D380393-D672-47EE-A3BE-A19C7ACD1B38}" type="presParOf" srcId="{243FC5DB-3F82-4FED-BC35-190C94F3C839}" destId="{E33B860A-C275-441C-994F-0A286A6DD626}" srcOrd="5" destOrd="0" presId="urn:microsoft.com/office/officeart/2005/8/layout/vList2"/>
    <dgm:cxn modelId="{F75BDD3B-C086-4603-B02F-E8BD04C88502}" type="presParOf" srcId="{243FC5DB-3F82-4FED-BC35-190C94F3C839}" destId="{D383A127-AA17-493C-A315-DA57814EFA67}" srcOrd="6" destOrd="0" presId="urn:microsoft.com/office/officeart/2005/8/layout/vList2"/>
    <dgm:cxn modelId="{EFCEA4C5-20DA-4B46-99AB-7BA1AFB5C098}" type="presParOf" srcId="{243FC5DB-3F82-4FED-BC35-190C94F3C839}" destId="{2470BD3D-4A23-461F-B388-7A39A276A46E}" srcOrd="7" destOrd="0" presId="urn:microsoft.com/office/officeart/2005/8/layout/vList2"/>
    <dgm:cxn modelId="{6585243C-EE70-4398-985E-75D5DA1CE74B}" type="presParOf" srcId="{243FC5DB-3F82-4FED-BC35-190C94F3C839}" destId="{E0326283-99C9-4C3E-8EA9-291993774F6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10508B-4506-46AE-AE85-27CD9FA3C9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C97006-40AA-4729-BF90-3D708DCDB3F1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Sicherstellung der Kommunikation zwischen Vorstand/Geschäftsführung und Team:</a:t>
          </a:r>
          <a:r>
            <a:rPr lang="de-DE"/>
            <a:t> Vermittlung und Koordination von Informationen und Entscheidungen.</a:t>
          </a:r>
        </a:p>
      </dgm:t>
    </dgm:pt>
    <dgm:pt modelId="{B51331D5-4D79-409B-89BF-1686C598D9C7}" type="parTrans" cxnId="{F8137F88-2F6A-4454-A8F8-C27986DA2CEB}">
      <dgm:prSet/>
      <dgm:spPr/>
      <dgm:t>
        <a:bodyPr/>
        <a:lstStyle/>
        <a:p>
          <a:endParaRPr lang="de-DE"/>
        </a:p>
      </dgm:t>
    </dgm:pt>
    <dgm:pt modelId="{2691BF7A-962B-4FEE-8F7E-27E412439438}" type="sibTrans" cxnId="{F8137F88-2F6A-4454-A8F8-C27986DA2CEB}">
      <dgm:prSet/>
      <dgm:spPr/>
      <dgm:t>
        <a:bodyPr/>
        <a:lstStyle/>
        <a:p>
          <a:endParaRPr lang="de-DE"/>
        </a:p>
      </dgm:t>
    </dgm:pt>
    <dgm:pt modelId="{19A7BC49-B8BA-4DA9-A47C-8995341C4A6A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Unterstützung und Steuerung in Krisensituationen:</a:t>
          </a:r>
          <a:r>
            <a:rPr lang="de-DE"/>
            <a:t> Übernahme der Führung und Koordination in Notfällen und Krisensituationen.</a:t>
          </a:r>
        </a:p>
      </dgm:t>
    </dgm:pt>
    <dgm:pt modelId="{482D7B43-5777-4D16-A36D-6D7BED45DE9B}" type="parTrans" cxnId="{CA0BB3A2-4CA7-4E1F-B7C0-A8039A9FDA57}">
      <dgm:prSet/>
      <dgm:spPr/>
      <dgm:t>
        <a:bodyPr/>
        <a:lstStyle/>
        <a:p>
          <a:endParaRPr lang="de-DE"/>
        </a:p>
      </dgm:t>
    </dgm:pt>
    <dgm:pt modelId="{BAB25220-40B8-445D-B75B-54DA450C4641}" type="sibTrans" cxnId="{CA0BB3A2-4CA7-4E1F-B7C0-A8039A9FDA57}">
      <dgm:prSet/>
      <dgm:spPr/>
      <dgm:t>
        <a:bodyPr/>
        <a:lstStyle/>
        <a:p>
          <a:endParaRPr lang="de-DE"/>
        </a:p>
      </dgm:t>
    </dgm:pt>
    <dgm:pt modelId="{B3FA2FD2-CC8F-4D71-929D-1663524F71F7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Außendarstellung:</a:t>
          </a:r>
          <a:r>
            <a:rPr lang="de-DE"/>
            <a:t> Repräsentation des Fachbereichs nach außen und Pflege der öffentlichen Wahrnehmung in Absprache mit Vorstand/Geschäftsführung.</a:t>
          </a:r>
        </a:p>
      </dgm:t>
    </dgm:pt>
    <dgm:pt modelId="{479C8F09-57FD-4E7F-9EB0-FF1327F1C12E}" type="parTrans" cxnId="{0121CDE5-D9E8-423C-B9EA-37AE160D462B}">
      <dgm:prSet/>
      <dgm:spPr/>
      <dgm:t>
        <a:bodyPr/>
        <a:lstStyle/>
        <a:p>
          <a:endParaRPr lang="de-DE"/>
        </a:p>
      </dgm:t>
    </dgm:pt>
    <dgm:pt modelId="{E6C158E6-4AD2-4EF3-A698-22CD0761428F}" type="sibTrans" cxnId="{0121CDE5-D9E8-423C-B9EA-37AE160D462B}">
      <dgm:prSet/>
      <dgm:spPr/>
      <dgm:t>
        <a:bodyPr/>
        <a:lstStyle/>
        <a:p>
          <a:endParaRPr lang="de-DE"/>
        </a:p>
      </dgm:t>
    </dgm:pt>
    <dgm:pt modelId="{B82DFC3F-38FA-4814-973A-BA3AC65CD821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Kommunikation mit interessierten Parteien:</a:t>
          </a:r>
          <a:r>
            <a:rPr lang="de-DE"/>
            <a:t> Ansprechpartner für externe Interessenten und Stakeholder.</a:t>
          </a:r>
        </a:p>
      </dgm:t>
    </dgm:pt>
    <dgm:pt modelId="{6CB01E39-A214-4A09-B81E-4C5BCB5E99AA}" type="parTrans" cxnId="{1351768C-2F27-48D8-BA73-6FEBA8CD3CCD}">
      <dgm:prSet/>
      <dgm:spPr/>
      <dgm:t>
        <a:bodyPr/>
        <a:lstStyle/>
        <a:p>
          <a:endParaRPr lang="de-DE"/>
        </a:p>
      </dgm:t>
    </dgm:pt>
    <dgm:pt modelId="{6F9C1CA6-9FB4-4D8A-8262-3E70D54BA012}" type="sibTrans" cxnId="{1351768C-2F27-48D8-BA73-6FEBA8CD3CCD}">
      <dgm:prSet/>
      <dgm:spPr/>
      <dgm:t>
        <a:bodyPr/>
        <a:lstStyle/>
        <a:p>
          <a:endParaRPr lang="de-DE"/>
        </a:p>
      </dgm:t>
    </dgm:pt>
    <dgm:pt modelId="{7834CF9F-99E3-4670-A0B2-A10607F24513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Bearbeitung von Beschwerden:</a:t>
          </a:r>
          <a:r>
            <a:rPr lang="de-DE"/>
            <a:t> Entgegennahme und Bearbeitung von Beschwerden gemäß internen Richtlinien.</a:t>
          </a:r>
        </a:p>
      </dgm:t>
    </dgm:pt>
    <dgm:pt modelId="{6F2C575C-EAED-43C1-A1A5-DFF40BAEF778}" type="parTrans" cxnId="{60C6F0F9-821F-49E9-BA2C-8C865B912A5A}">
      <dgm:prSet/>
      <dgm:spPr/>
      <dgm:t>
        <a:bodyPr/>
        <a:lstStyle/>
        <a:p>
          <a:endParaRPr lang="de-DE"/>
        </a:p>
      </dgm:t>
    </dgm:pt>
    <dgm:pt modelId="{EFCA3844-4DB5-441C-B158-DFA7681C859A}" type="sibTrans" cxnId="{60C6F0F9-821F-49E9-BA2C-8C865B912A5A}">
      <dgm:prSet/>
      <dgm:spPr/>
      <dgm:t>
        <a:bodyPr/>
        <a:lstStyle/>
        <a:p>
          <a:endParaRPr lang="de-DE"/>
        </a:p>
      </dgm:t>
    </dgm:pt>
    <dgm:pt modelId="{89FCAA40-14B7-4BDA-886C-3A78436E45C3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Überblick über Homepageeinträge:</a:t>
          </a:r>
          <a:r>
            <a:rPr lang="de-DE"/>
            <a:t> Aktualisierung und Pflege der Inhalte auf der Homepage.</a:t>
          </a:r>
        </a:p>
      </dgm:t>
    </dgm:pt>
    <dgm:pt modelId="{28761B1D-6408-40EC-A8E7-59CD268DCE13}" type="parTrans" cxnId="{35A73BBC-E8FD-4E4D-AD90-4A2A591D1EDD}">
      <dgm:prSet/>
      <dgm:spPr/>
      <dgm:t>
        <a:bodyPr/>
        <a:lstStyle/>
        <a:p>
          <a:endParaRPr lang="de-DE"/>
        </a:p>
      </dgm:t>
    </dgm:pt>
    <dgm:pt modelId="{9EB672AB-03D8-4988-9DC2-AC81794B87FD}" type="sibTrans" cxnId="{35A73BBC-E8FD-4E4D-AD90-4A2A591D1EDD}">
      <dgm:prSet/>
      <dgm:spPr/>
      <dgm:t>
        <a:bodyPr/>
        <a:lstStyle/>
        <a:p>
          <a:endParaRPr lang="de-DE"/>
        </a:p>
      </dgm:t>
    </dgm:pt>
    <dgm:pt modelId="{243FC5DB-3F82-4FED-BC35-190C94F3C839}" type="pres">
      <dgm:prSet presAssocID="{0510508B-4506-46AE-AE85-27CD9FA3C951}" presName="linear" presStyleCnt="0">
        <dgm:presLayoutVars>
          <dgm:animLvl val="lvl"/>
          <dgm:resizeHandles val="exact"/>
        </dgm:presLayoutVars>
      </dgm:prSet>
      <dgm:spPr/>
    </dgm:pt>
    <dgm:pt modelId="{87673580-BE2F-42A6-AED5-9E0C8A980E32}" type="pres">
      <dgm:prSet presAssocID="{62C97006-40AA-4729-BF90-3D708DCDB3F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5558182-459A-416D-87C9-33746DD03441}" type="pres">
      <dgm:prSet presAssocID="{2691BF7A-962B-4FEE-8F7E-27E412439438}" presName="spacer" presStyleCnt="0"/>
      <dgm:spPr/>
    </dgm:pt>
    <dgm:pt modelId="{94865768-C961-4138-98CA-2095BEBEEECF}" type="pres">
      <dgm:prSet presAssocID="{19A7BC49-B8BA-4DA9-A47C-8995341C4A6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4CD06F-C871-460D-96EB-9F3F796ADC02}" type="pres">
      <dgm:prSet presAssocID="{BAB25220-40B8-445D-B75B-54DA450C4641}" presName="spacer" presStyleCnt="0"/>
      <dgm:spPr/>
    </dgm:pt>
    <dgm:pt modelId="{022E4C52-CF32-4DC2-830C-C95D6C81BAD6}" type="pres">
      <dgm:prSet presAssocID="{B3FA2FD2-CC8F-4D71-929D-1663524F71F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368CB83-BDEA-4B60-B3F1-7A19C8C2D4EB}" type="pres">
      <dgm:prSet presAssocID="{E6C158E6-4AD2-4EF3-A698-22CD0761428F}" presName="spacer" presStyleCnt="0"/>
      <dgm:spPr/>
    </dgm:pt>
    <dgm:pt modelId="{91CE42CC-FF14-4540-A335-47D47D7F4E68}" type="pres">
      <dgm:prSet presAssocID="{B82DFC3F-38FA-4814-973A-BA3AC65CD82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A7B45F2-9D49-4F5C-9255-91E483003976}" type="pres">
      <dgm:prSet presAssocID="{6F9C1CA6-9FB4-4D8A-8262-3E70D54BA012}" presName="spacer" presStyleCnt="0"/>
      <dgm:spPr/>
    </dgm:pt>
    <dgm:pt modelId="{E4DBF96A-63A1-4D24-B293-258FB586CC1B}" type="pres">
      <dgm:prSet presAssocID="{7834CF9F-99E3-4670-A0B2-A10607F2451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BCD07EB-A16D-4D21-B8C5-A3664ADD82E5}" type="pres">
      <dgm:prSet presAssocID="{EFCA3844-4DB5-441C-B158-DFA7681C859A}" presName="spacer" presStyleCnt="0"/>
      <dgm:spPr/>
    </dgm:pt>
    <dgm:pt modelId="{4AA67CD0-1BC1-4A43-A825-5F0E95020BD2}" type="pres">
      <dgm:prSet presAssocID="{89FCAA40-14B7-4BDA-886C-3A78436E45C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727C362-DD99-451C-99A8-D2080C9AA5A7}" type="presOf" srcId="{B3FA2FD2-CC8F-4D71-929D-1663524F71F7}" destId="{022E4C52-CF32-4DC2-830C-C95D6C81BAD6}" srcOrd="0" destOrd="0" presId="urn:microsoft.com/office/officeart/2005/8/layout/vList2"/>
    <dgm:cxn modelId="{0FEE7072-5FCC-432A-A802-3040545D2DC7}" type="presOf" srcId="{0510508B-4506-46AE-AE85-27CD9FA3C951}" destId="{243FC5DB-3F82-4FED-BC35-190C94F3C839}" srcOrd="0" destOrd="0" presId="urn:microsoft.com/office/officeart/2005/8/layout/vList2"/>
    <dgm:cxn modelId="{F8137F88-2F6A-4454-A8F8-C27986DA2CEB}" srcId="{0510508B-4506-46AE-AE85-27CD9FA3C951}" destId="{62C97006-40AA-4729-BF90-3D708DCDB3F1}" srcOrd="0" destOrd="0" parTransId="{B51331D5-4D79-409B-89BF-1686C598D9C7}" sibTransId="{2691BF7A-962B-4FEE-8F7E-27E412439438}"/>
    <dgm:cxn modelId="{1351768C-2F27-48D8-BA73-6FEBA8CD3CCD}" srcId="{0510508B-4506-46AE-AE85-27CD9FA3C951}" destId="{B82DFC3F-38FA-4814-973A-BA3AC65CD821}" srcOrd="3" destOrd="0" parTransId="{6CB01E39-A214-4A09-B81E-4C5BCB5E99AA}" sibTransId="{6F9C1CA6-9FB4-4D8A-8262-3E70D54BA012}"/>
    <dgm:cxn modelId="{9C0C3C96-E664-4C1F-89B2-7D477D7B908F}" type="presOf" srcId="{B82DFC3F-38FA-4814-973A-BA3AC65CD821}" destId="{91CE42CC-FF14-4540-A335-47D47D7F4E68}" srcOrd="0" destOrd="0" presId="urn:microsoft.com/office/officeart/2005/8/layout/vList2"/>
    <dgm:cxn modelId="{CA0BB3A2-4CA7-4E1F-B7C0-A8039A9FDA57}" srcId="{0510508B-4506-46AE-AE85-27CD9FA3C951}" destId="{19A7BC49-B8BA-4DA9-A47C-8995341C4A6A}" srcOrd="1" destOrd="0" parTransId="{482D7B43-5777-4D16-A36D-6D7BED45DE9B}" sibTransId="{BAB25220-40B8-445D-B75B-54DA450C4641}"/>
    <dgm:cxn modelId="{B07BFDA5-9D12-4080-A7A4-AD69CBEB4983}" type="presOf" srcId="{62C97006-40AA-4729-BF90-3D708DCDB3F1}" destId="{87673580-BE2F-42A6-AED5-9E0C8A980E32}" srcOrd="0" destOrd="0" presId="urn:microsoft.com/office/officeart/2005/8/layout/vList2"/>
    <dgm:cxn modelId="{DDA6EAAB-E7B9-4956-A6B8-E11C673F9099}" type="presOf" srcId="{7834CF9F-99E3-4670-A0B2-A10607F24513}" destId="{E4DBF96A-63A1-4D24-B293-258FB586CC1B}" srcOrd="0" destOrd="0" presId="urn:microsoft.com/office/officeart/2005/8/layout/vList2"/>
    <dgm:cxn modelId="{35A73BBC-E8FD-4E4D-AD90-4A2A591D1EDD}" srcId="{0510508B-4506-46AE-AE85-27CD9FA3C951}" destId="{89FCAA40-14B7-4BDA-886C-3A78436E45C3}" srcOrd="5" destOrd="0" parTransId="{28761B1D-6408-40EC-A8E7-59CD268DCE13}" sibTransId="{9EB672AB-03D8-4988-9DC2-AC81794B87FD}"/>
    <dgm:cxn modelId="{0121CDE5-D9E8-423C-B9EA-37AE160D462B}" srcId="{0510508B-4506-46AE-AE85-27CD9FA3C951}" destId="{B3FA2FD2-CC8F-4D71-929D-1663524F71F7}" srcOrd="2" destOrd="0" parTransId="{479C8F09-57FD-4E7F-9EB0-FF1327F1C12E}" sibTransId="{E6C158E6-4AD2-4EF3-A698-22CD0761428F}"/>
    <dgm:cxn modelId="{B091D3E9-E6A6-403C-9E26-63F4791720BB}" type="presOf" srcId="{89FCAA40-14B7-4BDA-886C-3A78436E45C3}" destId="{4AA67CD0-1BC1-4A43-A825-5F0E95020BD2}" srcOrd="0" destOrd="0" presId="urn:microsoft.com/office/officeart/2005/8/layout/vList2"/>
    <dgm:cxn modelId="{DB3117ED-F863-456F-BD22-70093CC001FE}" type="presOf" srcId="{19A7BC49-B8BA-4DA9-A47C-8995341C4A6A}" destId="{94865768-C961-4138-98CA-2095BEBEEECF}" srcOrd="0" destOrd="0" presId="urn:microsoft.com/office/officeart/2005/8/layout/vList2"/>
    <dgm:cxn modelId="{60C6F0F9-821F-49E9-BA2C-8C865B912A5A}" srcId="{0510508B-4506-46AE-AE85-27CD9FA3C951}" destId="{7834CF9F-99E3-4670-A0B2-A10607F24513}" srcOrd="4" destOrd="0" parTransId="{6F2C575C-EAED-43C1-A1A5-DFF40BAEF778}" sibTransId="{EFCA3844-4DB5-441C-B158-DFA7681C859A}"/>
    <dgm:cxn modelId="{1F59D0F3-D983-4E11-BE18-0555E4D16B7F}" type="presParOf" srcId="{243FC5DB-3F82-4FED-BC35-190C94F3C839}" destId="{87673580-BE2F-42A6-AED5-9E0C8A980E32}" srcOrd="0" destOrd="0" presId="urn:microsoft.com/office/officeart/2005/8/layout/vList2"/>
    <dgm:cxn modelId="{A87DED86-2B4F-4744-AEFA-1715F6A1F8A8}" type="presParOf" srcId="{243FC5DB-3F82-4FED-BC35-190C94F3C839}" destId="{C5558182-459A-416D-87C9-33746DD03441}" srcOrd="1" destOrd="0" presId="urn:microsoft.com/office/officeart/2005/8/layout/vList2"/>
    <dgm:cxn modelId="{46E34166-58FA-4AB7-A056-9DDF8CDFF8A4}" type="presParOf" srcId="{243FC5DB-3F82-4FED-BC35-190C94F3C839}" destId="{94865768-C961-4138-98CA-2095BEBEEECF}" srcOrd="2" destOrd="0" presId="urn:microsoft.com/office/officeart/2005/8/layout/vList2"/>
    <dgm:cxn modelId="{87CD11AA-E424-46C5-A06F-90CAA4AECF5A}" type="presParOf" srcId="{243FC5DB-3F82-4FED-BC35-190C94F3C839}" destId="{204CD06F-C871-460D-96EB-9F3F796ADC02}" srcOrd="3" destOrd="0" presId="urn:microsoft.com/office/officeart/2005/8/layout/vList2"/>
    <dgm:cxn modelId="{A3ADFDAA-1502-4B14-8EA1-9FF2F42A61DD}" type="presParOf" srcId="{243FC5DB-3F82-4FED-BC35-190C94F3C839}" destId="{022E4C52-CF32-4DC2-830C-C95D6C81BAD6}" srcOrd="4" destOrd="0" presId="urn:microsoft.com/office/officeart/2005/8/layout/vList2"/>
    <dgm:cxn modelId="{B1BAC1C6-CE12-4E64-8742-E8EC19774AFC}" type="presParOf" srcId="{243FC5DB-3F82-4FED-BC35-190C94F3C839}" destId="{7368CB83-BDEA-4B60-B3F1-7A19C8C2D4EB}" srcOrd="5" destOrd="0" presId="urn:microsoft.com/office/officeart/2005/8/layout/vList2"/>
    <dgm:cxn modelId="{28A64F3D-CDF4-4F1C-B042-F908AF73F25E}" type="presParOf" srcId="{243FC5DB-3F82-4FED-BC35-190C94F3C839}" destId="{91CE42CC-FF14-4540-A335-47D47D7F4E68}" srcOrd="6" destOrd="0" presId="urn:microsoft.com/office/officeart/2005/8/layout/vList2"/>
    <dgm:cxn modelId="{412DCC8B-77F0-4064-AC12-60F0E6BDCD10}" type="presParOf" srcId="{243FC5DB-3F82-4FED-BC35-190C94F3C839}" destId="{6A7B45F2-9D49-4F5C-9255-91E483003976}" srcOrd="7" destOrd="0" presId="urn:microsoft.com/office/officeart/2005/8/layout/vList2"/>
    <dgm:cxn modelId="{E525D85C-D66E-42B0-B878-AF2B47661EB9}" type="presParOf" srcId="{243FC5DB-3F82-4FED-BC35-190C94F3C839}" destId="{E4DBF96A-63A1-4D24-B293-258FB586CC1B}" srcOrd="8" destOrd="0" presId="urn:microsoft.com/office/officeart/2005/8/layout/vList2"/>
    <dgm:cxn modelId="{4C495385-0FC4-4D41-8884-D54DD6BC66C8}" type="presParOf" srcId="{243FC5DB-3F82-4FED-BC35-190C94F3C839}" destId="{5BCD07EB-A16D-4D21-B8C5-A3664ADD82E5}" srcOrd="9" destOrd="0" presId="urn:microsoft.com/office/officeart/2005/8/layout/vList2"/>
    <dgm:cxn modelId="{66824FF3-C252-4633-955E-0F5865B17FEF}" type="presParOf" srcId="{243FC5DB-3F82-4FED-BC35-190C94F3C839}" destId="{4AA67CD0-1BC1-4A43-A825-5F0E95020BD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10508B-4506-46AE-AE85-27CD9FA3C9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C40D3B1-F166-4252-BA16-533CB8F248DE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Führung von Barkassen</a:t>
          </a:r>
          <a:endParaRPr lang="de-DE"/>
        </a:p>
      </dgm:t>
    </dgm:pt>
    <dgm:pt modelId="{219E4F4D-0C0E-4E00-8B34-FEE87F3D0430}" type="parTrans" cxnId="{B5A2C1A5-8798-4D4E-B462-E41634687450}">
      <dgm:prSet/>
      <dgm:spPr/>
      <dgm:t>
        <a:bodyPr/>
        <a:lstStyle/>
        <a:p>
          <a:endParaRPr lang="de-DE"/>
        </a:p>
      </dgm:t>
    </dgm:pt>
    <dgm:pt modelId="{AE301039-6F33-43AA-8A38-834BA3BDEEC9}" type="sibTrans" cxnId="{B5A2C1A5-8798-4D4E-B462-E41634687450}">
      <dgm:prSet/>
      <dgm:spPr/>
      <dgm:t>
        <a:bodyPr/>
        <a:lstStyle/>
        <a:p>
          <a:endParaRPr lang="de-DE"/>
        </a:p>
      </dgm:t>
    </dgm:pt>
    <dgm:pt modelId="{CF847C70-3B88-4EF5-B0B8-6B2E770881D4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Planung von Anschaffungen:</a:t>
          </a:r>
          <a:r>
            <a:rPr lang="de-DE"/>
            <a:t> Planung und Beantragung notwendiger Anschaffungen.</a:t>
          </a:r>
        </a:p>
      </dgm:t>
    </dgm:pt>
    <dgm:pt modelId="{621837DB-F256-427C-9A5F-D4EBC0341892}" type="parTrans" cxnId="{B6724160-3BA3-4317-B1A2-DA774D5D0359}">
      <dgm:prSet/>
      <dgm:spPr/>
      <dgm:t>
        <a:bodyPr/>
        <a:lstStyle/>
        <a:p>
          <a:endParaRPr lang="de-DE"/>
        </a:p>
      </dgm:t>
    </dgm:pt>
    <dgm:pt modelId="{40E8BAA5-7786-4217-A7F5-3D4235E536FA}" type="sibTrans" cxnId="{B6724160-3BA3-4317-B1A2-DA774D5D0359}">
      <dgm:prSet/>
      <dgm:spPr/>
      <dgm:t>
        <a:bodyPr/>
        <a:lstStyle/>
        <a:p>
          <a:endParaRPr lang="de-DE"/>
        </a:p>
      </dgm:t>
    </dgm:pt>
    <dgm:pt modelId="{F793576E-343C-4F3C-A332-FA5719009E39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Angebote erstellen/ Förderanträge/ Konzepte/ Verträge/ Kooperationsverträge:</a:t>
          </a:r>
          <a:r>
            <a:rPr lang="de-DE"/>
            <a:t> Ausarbeitung und Einreichung relevanter Dokumente zur finanziellen und strategischen Unterstützung.</a:t>
          </a:r>
        </a:p>
      </dgm:t>
    </dgm:pt>
    <dgm:pt modelId="{570EA930-F691-454C-8E2B-1673E9978BFD}" type="parTrans" cxnId="{09467779-FA22-4702-AA6C-5272889F84C8}">
      <dgm:prSet/>
      <dgm:spPr/>
      <dgm:t>
        <a:bodyPr/>
        <a:lstStyle/>
        <a:p>
          <a:endParaRPr lang="de-DE"/>
        </a:p>
      </dgm:t>
    </dgm:pt>
    <dgm:pt modelId="{7425EDE8-5E39-403C-8C66-2E2EE54ABA88}" type="sibTrans" cxnId="{09467779-FA22-4702-AA6C-5272889F84C8}">
      <dgm:prSet/>
      <dgm:spPr/>
      <dgm:t>
        <a:bodyPr/>
        <a:lstStyle/>
        <a:p>
          <a:endParaRPr lang="de-DE"/>
        </a:p>
      </dgm:t>
    </dgm:pt>
    <dgm:pt modelId="{243FC5DB-3F82-4FED-BC35-190C94F3C839}" type="pres">
      <dgm:prSet presAssocID="{0510508B-4506-46AE-AE85-27CD9FA3C951}" presName="linear" presStyleCnt="0">
        <dgm:presLayoutVars>
          <dgm:animLvl val="lvl"/>
          <dgm:resizeHandles val="exact"/>
        </dgm:presLayoutVars>
      </dgm:prSet>
      <dgm:spPr/>
    </dgm:pt>
    <dgm:pt modelId="{C61F755D-EB8B-402F-8B70-9483765EC76C}" type="pres">
      <dgm:prSet presAssocID="{FC40D3B1-F166-4252-BA16-533CB8F248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09C4B74-2D30-48EB-B6F3-A9D3058308CE}" type="pres">
      <dgm:prSet presAssocID="{AE301039-6F33-43AA-8A38-834BA3BDEEC9}" presName="spacer" presStyleCnt="0"/>
      <dgm:spPr/>
    </dgm:pt>
    <dgm:pt modelId="{EA36E31A-92A3-4727-AEF2-AE18A7E7A12B}" type="pres">
      <dgm:prSet presAssocID="{CF847C70-3B88-4EF5-B0B8-6B2E770881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8E68F97-E85B-458D-8339-5F010960DE52}" type="pres">
      <dgm:prSet presAssocID="{40E8BAA5-7786-4217-A7F5-3D4235E536FA}" presName="spacer" presStyleCnt="0"/>
      <dgm:spPr/>
    </dgm:pt>
    <dgm:pt modelId="{4A7E1AE0-55E6-44DD-921A-F952B3C19E44}" type="pres">
      <dgm:prSet presAssocID="{F793576E-343C-4F3C-A332-FA5719009E3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AD44009-8F29-4C1A-AE35-20582BE9BF56}" type="presOf" srcId="{CF847C70-3B88-4EF5-B0B8-6B2E770881D4}" destId="{EA36E31A-92A3-4727-AEF2-AE18A7E7A12B}" srcOrd="0" destOrd="0" presId="urn:microsoft.com/office/officeart/2005/8/layout/vList2"/>
    <dgm:cxn modelId="{B6724160-3BA3-4317-B1A2-DA774D5D0359}" srcId="{0510508B-4506-46AE-AE85-27CD9FA3C951}" destId="{CF847C70-3B88-4EF5-B0B8-6B2E770881D4}" srcOrd="1" destOrd="0" parTransId="{621837DB-F256-427C-9A5F-D4EBC0341892}" sibTransId="{40E8BAA5-7786-4217-A7F5-3D4235E536FA}"/>
    <dgm:cxn modelId="{89E98F4C-E467-4706-8E4F-9F25DEF1B4EF}" type="presOf" srcId="{F793576E-343C-4F3C-A332-FA5719009E39}" destId="{4A7E1AE0-55E6-44DD-921A-F952B3C19E44}" srcOrd="0" destOrd="0" presId="urn:microsoft.com/office/officeart/2005/8/layout/vList2"/>
    <dgm:cxn modelId="{0FEE7072-5FCC-432A-A802-3040545D2DC7}" type="presOf" srcId="{0510508B-4506-46AE-AE85-27CD9FA3C951}" destId="{243FC5DB-3F82-4FED-BC35-190C94F3C839}" srcOrd="0" destOrd="0" presId="urn:microsoft.com/office/officeart/2005/8/layout/vList2"/>
    <dgm:cxn modelId="{6DC53374-6DB4-45A7-B7FB-14E39CB02C52}" type="presOf" srcId="{FC40D3B1-F166-4252-BA16-533CB8F248DE}" destId="{C61F755D-EB8B-402F-8B70-9483765EC76C}" srcOrd="0" destOrd="0" presId="urn:microsoft.com/office/officeart/2005/8/layout/vList2"/>
    <dgm:cxn modelId="{09467779-FA22-4702-AA6C-5272889F84C8}" srcId="{0510508B-4506-46AE-AE85-27CD9FA3C951}" destId="{F793576E-343C-4F3C-A332-FA5719009E39}" srcOrd="2" destOrd="0" parTransId="{570EA930-F691-454C-8E2B-1673E9978BFD}" sibTransId="{7425EDE8-5E39-403C-8C66-2E2EE54ABA88}"/>
    <dgm:cxn modelId="{B5A2C1A5-8798-4D4E-B462-E41634687450}" srcId="{0510508B-4506-46AE-AE85-27CD9FA3C951}" destId="{FC40D3B1-F166-4252-BA16-533CB8F248DE}" srcOrd="0" destOrd="0" parTransId="{219E4F4D-0C0E-4E00-8B34-FEE87F3D0430}" sibTransId="{AE301039-6F33-43AA-8A38-834BA3BDEEC9}"/>
    <dgm:cxn modelId="{606B10ED-3C96-4DC0-B1C0-21A8C690A3DE}" type="presParOf" srcId="{243FC5DB-3F82-4FED-BC35-190C94F3C839}" destId="{C61F755D-EB8B-402F-8B70-9483765EC76C}" srcOrd="0" destOrd="0" presId="urn:microsoft.com/office/officeart/2005/8/layout/vList2"/>
    <dgm:cxn modelId="{78C8FF25-A516-4BE6-8797-669285B98D44}" type="presParOf" srcId="{243FC5DB-3F82-4FED-BC35-190C94F3C839}" destId="{709C4B74-2D30-48EB-B6F3-A9D3058308CE}" srcOrd="1" destOrd="0" presId="urn:microsoft.com/office/officeart/2005/8/layout/vList2"/>
    <dgm:cxn modelId="{973F7ECC-7298-48CC-AA74-6D705ECB0029}" type="presParOf" srcId="{243FC5DB-3F82-4FED-BC35-190C94F3C839}" destId="{EA36E31A-92A3-4727-AEF2-AE18A7E7A12B}" srcOrd="2" destOrd="0" presId="urn:microsoft.com/office/officeart/2005/8/layout/vList2"/>
    <dgm:cxn modelId="{9B0E5D0D-E6FB-48E0-A789-605D18C4960B}" type="presParOf" srcId="{243FC5DB-3F82-4FED-BC35-190C94F3C839}" destId="{E8E68F97-E85B-458D-8339-5F010960DE52}" srcOrd="3" destOrd="0" presId="urn:microsoft.com/office/officeart/2005/8/layout/vList2"/>
    <dgm:cxn modelId="{CF67035D-7AA1-42AA-B9B2-E1925CE2572C}" type="presParOf" srcId="{243FC5DB-3F82-4FED-BC35-190C94F3C839}" destId="{4A7E1AE0-55E6-44DD-921A-F952B3C19E4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10508B-4506-46AE-AE85-27CD9FA3C9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5C219C-05E9-42E7-A7D1-C34E1D321390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Weiterleitung, Überprüfung und Sicherstellung aller Vorgaben:</a:t>
          </a:r>
          <a:r>
            <a:rPr lang="de-DE"/>
            <a:t> Umsetzung und Kontrolle der Einhaltung von Arbeitsschutz, Datenschutz und gesetzlichen Vorgaben.</a:t>
          </a:r>
        </a:p>
      </dgm:t>
    </dgm:pt>
    <dgm:pt modelId="{14ECF67A-B8F8-4137-9DB6-2AE1A1119DAB}" type="parTrans" cxnId="{D02D73B8-36C3-447E-A8D8-A460FFBBDB05}">
      <dgm:prSet/>
      <dgm:spPr/>
      <dgm:t>
        <a:bodyPr/>
        <a:lstStyle/>
        <a:p>
          <a:endParaRPr lang="de-DE"/>
        </a:p>
      </dgm:t>
    </dgm:pt>
    <dgm:pt modelId="{5308CFFC-8B8E-4B66-A061-F3D6557E4AC1}" type="sibTrans" cxnId="{D02D73B8-36C3-447E-A8D8-A460FFBBDB05}">
      <dgm:prSet/>
      <dgm:spPr/>
      <dgm:t>
        <a:bodyPr/>
        <a:lstStyle/>
        <a:p>
          <a:endParaRPr lang="de-DE"/>
        </a:p>
      </dgm:t>
    </dgm:pt>
    <dgm:pt modelId="{67104114-868A-42E6-B407-0BBB52E05296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Überprüfung der Einhaltung aller internen Vorgaben:</a:t>
          </a:r>
          <a:r>
            <a:rPr lang="de-DE"/>
            <a:t> Regelmäßige Kontrolle der internen Standards in den Bereichen Arbeitsschutz, IT und Raumgestaltung.</a:t>
          </a:r>
        </a:p>
      </dgm:t>
    </dgm:pt>
    <dgm:pt modelId="{901FF088-EFE0-402D-A720-5575D1F4BCCD}" type="parTrans" cxnId="{F27D5E1A-A184-49BA-AF26-E3C70CE038B0}">
      <dgm:prSet/>
      <dgm:spPr/>
      <dgm:t>
        <a:bodyPr/>
        <a:lstStyle/>
        <a:p>
          <a:endParaRPr lang="de-DE"/>
        </a:p>
      </dgm:t>
    </dgm:pt>
    <dgm:pt modelId="{90D16C07-48EF-432A-ACEA-076AFB46E8E4}" type="sibTrans" cxnId="{F27D5E1A-A184-49BA-AF26-E3C70CE038B0}">
      <dgm:prSet/>
      <dgm:spPr/>
      <dgm:t>
        <a:bodyPr/>
        <a:lstStyle/>
        <a:p>
          <a:endParaRPr lang="de-DE"/>
        </a:p>
      </dgm:t>
    </dgm:pt>
    <dgm:pt modelId="{23947B0D-984D-448E-B927-F5C95B9F77C1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Sicherstellung von Reinigungsabläufen:</a:t>
          </a:r>
          <a:r>
            <a:rPr lang="de-DE"/>
            <a:t> Überwachung und Organisation der Reinigung der Räumlichkeiten.</a:t>
          </a:r>
        </a:p>
      </dgm:t>
    </dgm:pt>
    <dgm:pt modelId="{24AA9596-DACD-4418-B845-233AD4EB591B}" type="parTrans" cxnId="{F44E58A4-238F-4487-BD1A-86B497C296B8}">
      <dgm:prSet/>
      <dgm:spPr/>
      <dgm:t>
        <a:bodyPr/>
        <a:lstStyle/>
        <a:p>
          <a:endParaRPr lang="de-DE"/>
        </a:p>
      </dgm:t>
    </dgm:pt>
    <dgm:pt modelId="{51EB8FAC-BE40-494A-B087-07086BC25B56}" type="sibTrans" cxnId="{F44E58A4-238F-4487-BD1A-86B497C296B8}">
      <dgm:prSet/>
      <dgm:spPr/>
      <dgm:t>
        <a:bodyPr/>
        <a:lstStyle/>
        <a:p>
          <a:endParaRPr lang="de-DE"/>
        </a:p>
      </dgm:t>
    </dgm:pt>
    <dgm:pt modelId="{E8AC9577-4852-4CBB-9DCC-91FBC943E9F8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Schlüsselverwaltung:</a:t>
          </a:r>
          <a:r>
            <a:rPr lang="de-DE"/>
            <a:t> Verwaltung und Sicherung der Schlüssel für die Betriebsgebäude.</a:t>
          </a:r>
        </a:p>
      </dgm:t>
    </dgm:pt>
    <dgm:pt modelId="{4A07C66A-FF74-4DEC-BD65-AFBAA40D7DC5}" type="parTrans" cxnId="{EA0123EC-990E-4C4C-8431-68DE4388C4D6}">
      <dgm:prSet/>
      <dgm:spPr/>
      <dgm:t>
        <a:bodyPr/>
        <a:lstStyle/>
        <a:p>
          <a:endParaRPr lang="de-DE"/>
        </a:p>
      </dgm:t>
    </dgm:pt>
    <dgm:pt modelId="{4A7125BE-1EED-41C5-B9FA-91AC33790528}" type="sibTrans" cxnId="{EA0123EC-990E-4C4C-8431-68DE4388C4D6}">
      <dgm:prSet/>
      <dgm:spPr/>
      <dgm:t>
        <a:bodyPr/>
        <a:lstStyle/>
        <a:p>
          <a:endParaRPr lang="de-DE"/>
        </a:p>
      </dgm:t>
    </dgm:pt>
    <dgm:pt modelId="{71473CAB-3B32-42CA-B722-04F1F9AE25DA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Energieeffizienz:</a:t>
          </a:r>
          <a:r>
            <a:rPr lang="de-DE"/>
            <a:t> Implementierung und Überwachung von Maßnahmen zur Energieeinsparung.</a:t>
          </a:r>
        </a:p>
      </dgm:t>
    </dgm:pt>
    <dgm:pt modelId="{E86AF22F-6855-4C26-BFE9-EC1C241ADE24}" type="parTrans" cxnId="{8290935C-7538-461F-A6E7-983B552EE0D5}">
      <dgm:prSet/>
      <dgm:spPr/>
      <dgm:t>
        <a:bodyPr/>
        <a:lstStyle/>
        <a:p>
          <a:endParaRPr lang="de-DE"/>
        </a:p>
      </dgm:t>
    </dgm:pt>
    <dgm:pt modelId="{FF28F2C7-7E91-4165-8867-A9CD7CE4536D}" type="sibTrans" cxnId="{8290935C-7538-461F-A6E7-983B552EE0D5}">
      <dgm:prSet/>
      <dgm:spPr/>
      <dgm:t>
        <a:bodyPr/>
        <a:lstStyle/>
        <a:p>
          <a:endParaRPr lang="de-DE"/>
        </a:p>
      </dgm:t>
    </dgm:pt>
    <dgm:pt modelId="{C51C84AB-F69F-4387-A0F1-46CD9D9BE483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Überblick über Inventarpflege:</a:t>
          </a:r>
          <a:r>
            <a:rPr lang="de-DE"/>
            <a:t> Verwaltung und Pflege des Inventars.</a:t>
          </a:r>
        </a:p>
      </dgm:t>
    </dgm:pt>
    <dgm:pt modelId="{3A649935-43C1-4D69-84B7-A6F1CA80F820}" type="parTrans" cxnId="{EBB5C0FD-96CC-4A19-8A9E-94DB8A3EA971}">
      <dgm:prSet/>
      <dgm:spPr/>
      <dgm:t>
        <a:bodyPr/>
        <a:lstStyle/>
        <a:p>
          <a:endParaRPr lang="de-DE"/>
        </a:p>
      </dgm:t>
    </dgm:pt>
    <dgm:pt modelId="{24A19608-0BFE-4FA9-ABEC-221056D11980}" type="sibTrans" cxnId="{EBB5C0FD-96CC-4A19-8A9E-94DB8A3EA971}">
      <dgm:prSet/>
      <dgm:spPr/>
      <dgm:t>
        <a:bodyPr/>
        <a:lstStyle/>
        <a:p>
          <a:endParaRPr lang="de-DE"/>
        </a:p>
      </dgm:t>
    </dgm:pt>
    <dgm:pt modelId="{39175D3B-0C47-494B-8C7C-23EB4744A25A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Zutrittskontrolle:</a:t>
          </a:r>
          <a:r>
            <a:rPr lang="de-DE"/>
            <a:t> Sicherstellung und Überwachung des Zutritts zu den Betriebsgebäuden.</a:t>
          </a:r>
        </a:p>
      </dgm:t>
    </dgm:pt>
    <dgm:pt modelId="{25E5B471-A4D8-4F3E-A97D-26FAFA38B1C0}" type="parTrans" cxnId="{EFECB72E-BF32-4571-80EF-BCEEC2717A03}">
      <dgm:prSet/>
      <dgm:spPr/>
      <dgm:t>
        <a:bodyPr/>
        <a:lstStyle/>
        <a:p>
          <a:endParaRPr lang="de-DE"/>
        </a:p>
      </dgm:t>
    </dgm:pt>
    <dgm:pt modelId="{2582F45C-2567-45E8-A30D-F84B60CD4288}" type="sibTrans" cxnId="{EFECB72E-BF32-4571-80EF-BCEEC2717A03}">
      <dgm:prSet/>
      <dgm:spPr/>
      <dgm:t>
        <a:bodyPr/>
        <a:lstStyle/>
        <a:p>
          <a:endParaRPr lang="de-DE"/>
        </a:p>
      </dgm:t>
    </dgm:pt>
    <dgm:pt modelId="{118CE4D1-9E02-4EBC-9392-19B38E7D35A3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Vermietung von Räumlichkeiten:</a:t>
          </a:r>
          <a:r>
            <a:rPr lang="de-DE"/>
            <a:t> Organisation und Verwaltung der Vermietung betrieblicher Räume.</a:t>
          </a:r>
        </a:p>
      </dgm:t>
    </dgm:pt>
    <dgm:pt modelId="{A1E90759-D1A3-4AA3-899C-8A82B2424652}" type="parTrans" cxnId="{540E44CB-2B1F-4BC9-A09D-ED64A7B5EFE1}">
      <dgm:prSet/>
      <dgm:spPr/>
      <dgm:t>
        <a:bodyPr/>
        <a:lstStyle/>
        <a:p>
          <a:endParaRPr lang="de-DE"/>
        </a:p>
      </dgm:t>
    </dgm:pt>
    <dgm:pt modelId="{924C1AFE-5EB6-4B0A-853F-2D4DC5A198DA}" type="sibTrans" cxnId="{540E44CB-2B1F-4BC9-A09D-ED64A7B5EFE1}">
      <dgm:prSet/>
      <dgm:spPr/>
      <dgm:t>
        <a:bodyPr/>
        <a:lstStyle/>
        <a:p>
          <a:endParaRPr lang="de-DE"/>
        </a:p>
      </dgm:t>
    </dgm:pt>
    <dgm:pt modelId="{94EFF723-135B-4CC8-AD2A-D04CB0B72615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de-DE" b="1"/>
            <a:t>Beauftragung von Mängelbeseitigungen:</a:t>
          </a:r>
          <a:r>
            <a:rPr lang="de-DE"/>
            <a:t> Identifizierung und Beauftragung von Maßnahmen zur Behebung von Mängeln.</a:t>
          </a:r>
        </a:p>
      </dgm:t>
    </dgm:pt>
    <dgm:pt modelId="{B02E5171-78AE-4E58-AB15-1A280008B38F}" type="parTrans" cxnId="{4F4C95D4-AB9C-4CB9-BDB8-E3EF77660C20}">
      <dgm:prSet/>
      <dgm:spPr/>
      <dgm:t>
        <a:bodyPr/>
        <a:lstStyle/>
        <a:p>
          <a:endParaRPr lang="de-DE"/>
        </a:p>
      </dgm:t>
    </dgm:pt>
    <dgm:pt modelId="{CA2983CF-86A8-4254-9FD4-F2DB6A5E9055}" type="sibTrans" cxnId="{4F4C95D4-AB9C-4CB9-BDB8-E3EF77660C20}">
      <dgm:prSet/>
      <dgm:spPr/>
      <dgm:t>
        <a:bodyPr/>
        <a:lstStyle/>
        <a:p>
          <a:endParaRPr lang="de-DE"/>
        </a:p>
      </dgm:t>
    </dgm:pt>
    <dgm:pt modelId="{243FC5DB-3F82-4FED-BC35-190C94F3C839}" type="pres">
      <dgm:prSet presAssocID="{0510508B-4506-46AE-AE85-27CD9FA3C951}" presName="linear" presStyleCnt="0">
        <dgm:presLayoutVars>
          <dgm:animLvl val="lvl"/>
          <dgm:resizeHandles val="exact"/>
        </dgm:presLayoutVars>
      </dgm:prSet>
      <dgm:spPr/>
    </dgm:pt>
    <dgm:pt modelId="{DD337A48-AF30-4C1A-BA9B-77F9E3CB59DC}" type="pres">
      <dgm:prSet presAssocID="{DF5C219C-05E9-42E7-A7D1-C34E1D321390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752F6A7D-51E3-4B2A-A776-DE1F23C88111}" type="pres">
      <dgm:prSet presAssocID="{5308CFFC-8B8E-4B66-A061-F3D6557E4AC1}" presName="spacer" presStyleCnt="0"/>
      <dgm:spPr/>
    </dgm:pt>
    <dgm:pt modelId="{BCE34485-CEF0-4DAF-B99F-86463D4F2AEB}" type="pres">
      <dgm:prSet presAssocID="{67104114-868A-42E6-B407-0BBB52E05296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0695B7E8-E8D7-49F5-8B00-24A14E96114B}" type="pres">
      <dgm:prSet presAssocID="{90D16C07-48EF-432A-ACEA-076AFB46E8E4}" presName="spacer" presStyleCnt="0"/>
      <dgm:spPr/>
    </dgm:pt>
    <dgm:pt modelId="{3AB12EA9-2DAA-459F-8DB5-4A7394D1AD44}" type="pres">
      <dgm:prSet presAssocID="{23947B0D-984D-448E-B927-F5C95B9F77C1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53F6B31-4963-43A4-A064-3DCC1C2F9BD6}" type="pres">
      <dgm:prSet presAssocID="{51EB8FAC-BE40-494A-B087-07086BC25B56}" presName="spacer" presStyleCnt="0"/>
      <dgm:spPr/>
    </dgm:pt>
    <dgm:pt modelId="{EA8FD4F2-A794-41BB-834E-162CEE93E91F}" type="pres">
      <dgm:prSet presAssocID="{E8AC9577-4852-4CBB-9DCC-91FBC943E9F8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0E956A98-481C-4F71-80E7-35CF0CBE1B7B}" type="pres">
      <dgm:prSet presAssocID="{4A7125BE-1EED-41C5-B9FA-91AC33790528}" presName="spacer" presStyleCnt="0"/>
      <dgm:spPr/>
    </dgm:pt>
    <dgm:pt modelId="{5775BDA1-67DE-417D-A168-500E21713BD1}" type="pres">
      <dgm:prSet presAssocID="{71473CAB-3B32-42CA-B722-04F1F9AE25DA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7802F4E9-4DA3-4B8E-A92B-A6BE1329681E}" type="pres">
      <dgm:prSet presAssocID="{FF28F2C7-7E91-4165-8867-A9CD7CE4536D}" presName="spacer" presStyleCnt="0"/>
      <dgm:spPr/>
    </dgm:pt>
    <dgm:pt modelId="{9FAFBAB4-75B3-4A77-8D5F-55C0B84C1E4F}" type="pres">
      <dgm:prSet presAssocID="{C51C84AB-F69F-4387-A0F1-46CD9D9BE483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411EBAEB-94BE-4E33-B7D8-C19FC6A20E2C}" type="pres">
      <dgm:prSet presAssocID="{24A19608-0BFE-4FA9-ABEC-221056D11980}" presName="spacer" presStyleCnt="0"/>
      <dgm:spPr/>
    </dgm:pt>
    <dgm:pt modelId="{54AFD37C-511E-44B1-AD60-010E281F0975}" type="pres">
      <dgm:prSet presAssocID="{39175D3B-0C47-494B-8C7C-23EB4744A25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C091EC6-4D8B-4705-A4F4-14BCCAD424A3}" type="pres">
      <dgm:prSet presAssocID="{2582F45C-2567-45E8-A30D-F84B60CD4288}" presName="spacer" presStyleCnt="0"/>
      <dgm:spPr/>
    </dgm:pt>
    <dgm:pt modelId="{1CB71B7C-E742-4450-9F56-5C5DDE7D52D1}" type="pres">
      <dgm:prSet presAssocID="{118CE4D1-9E02-4EBC-9392-19B38E7D35A3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43E439B2-4057-48A0-880B-9D16E071C782}" type="pres">
      <dgm:prSet presAssocID="{924C1AFE-5EB6-4B0A-853F-2D4DC5A198DA}" presName="spacer" presStyleCnt="0"/>
      <dgm:spPr/>
    </dgm:pt>
    <dgm:pt modelId="{44204B08-287D-4C71-8194-30178E9028BC}" type="pres">
      <dgm:prSet presAssocID="{94EFF723-135B-4CC8-AD2A-D04CB0B72615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F27D5E1A-A184-49BA-AF26-E3C70CE038B0}" srcId="{0510508B-4506-46AE-AE85-27CD9FA3C951}" destId="{67104114-868A-42E6-B407-0BBB52E05296}" srcOrd="1" destOrd="0" parTransId="{901FF088-EFE0-402D-A720-5575D1F4BCCD}" sibTransId="{90D16C07-48EF-432A-ACEA-076AFB46E8E4}"/>
    <dgm:cxn modelId="{A0B8B02D-5B7B-4F12-BB25-77887B9EE864}" type="presOf" srcId="{94EFF723-135B-4CC8-AD2A-D04CB0B72615}" destId="{44204B08-287D-4C71-8194-30178E9028BC}" srcOrd="0" destOrd="0" presId="urn:microsoft.com/office/officeart/2005/8/layout/vList2"/>
    <dgm:cxn modelId="{EFECB72E-BF32-4571-80EF-BCEEC2717A03}" srcId="{0510508B-4506-46AE-AE85-27CD9FA3C951}" destId="{39175D3B-0C47-494B-8C7C-23EB4744A25A}" srcOrd="6" destOrd="0" parTransId="{25E5B471-A4D8-4F3E-A97D-26FAFA38B1C0}" sibTransId="{2582F45C-2567-45E8-A30D-F84B60CD4288}"/>
    <dgm:cxn modelId="{8290935C-7538-461F-A6E7-983B552EE0D5}" srcId="{0510508B-4506-46AE-AE85-27CD9FA3C951}" destId="{71473CAB-3B32-42CA-B722-04F1F9AE25DA}" srcOrd="4" destOrd="0" parTransId="{E86AF22F-6855-4C26-BFE9-EC1C241ADE24}" sibTransId="{FF28F2C7-7E91-4165-8867-A9CD7CE4536D}"/>
    <dgm:cxn modelId="{0D6FDA46-F076-4FB7-9134-589722642598}" type="presOf" srcId="{23947B0D-984D-448E-B927-F5C95B9F77C1}" destId="{3AB12EA9-2DAA-459F-8DB5-4A7394D1AD44}" srcOrd="0" destOrd="0" presId="urn:microsoft.com/office/officeart/2005/8/layout/vList2"/>
    <dgm:cxn modelId="{0FEE7072-5FCC-432A-A802-3040545D2DC7}" type="presOf" srcId="{0510508B-4506-46AE-AE85-27CD9FA3C951}" destId="{243FC5DB-3F82-4FED-BC35-190C94F3C839}" srcOrd="0" destOrd="0" presId="urn:microsoft.com/office/officeart/2005/8/layout/vList2"/>
    <dgm:cxn modelId="{B9385E5A-AA15-453C-9E25-81F650967923}" type="presOf" srcId="{67104114-868A-42E6-B407-0BBB52E05296}" destId="{BCE34485-CEF0-4DAF-B99F-86463D4F2AEB}" srcOrd="0" destOrd="0" presId="urn:microsoft.com/office/officeart/2005/8/layout/vList2"/>
    <dgm:cxn modelId="{AD6DAE7D-D569-476E-A1E4-0134C251DA78}" type="presOf" srcId="{39175D3B-0C47-494B-8C7C-23EB4744A25A}" destId="{54AFD37C-511E-44B1-AD60-010E281F0975}" srcOrd="0" destOrd="0" presId="urn:microsoft.com/office/officeart/2005/8/layout/vList2"/>
    <dgm:cxn modelId="{1E70058B-4EF0-44C1-8CFB-72DBE1D3277B}" type="presOf" srcId="{E8AC9577-4852-4CBB-9DCC-91FBC943E9F8}" destId="{EA8FD4F2-A794-41BB-834E-162CEE93E91F}" srcOrd="0" destOrd="0" presId="urn:microsoft.com/office/officeart/2005/8/layout/vList2"/>
    <dgm:cxn modelId="{F44E58A4-238F-4487-BD1A-86B497C296B8}" srcId="{0510508B-4506-46AE-AE85-27CD9FA3C951}" destId="{23947B0D-984D-448E-B927-F5C95B9F77C1}" srcOrd="2" destOrd="0" parTransId="{24AA9596-DACD-4418-B845-233AD4EB591B}" sibTransId="{51EB8FAC-BE40-494A-B087-07086BC25B56}"/>
    <dgm:cxn modelId="{378743A7-8F5B-472D-A1D8-5B6BEA76FE40}" type="presOf" srcId="{C51C84AB-F69F-4387-A0F1-46CD9D9BE483}" destId="{9FAFBAB4-75B3-4A77-8D5F-55C0B84C1E4F}" srcOrd="0" destOrd="0" presId="urn:microsoft.com/office/officeart/2005/8/layout/vList2"/>
    <dgm:cxn modelId="{D02D73B8-36C3-447E-A8D8-A460FFBBDB05}" srcId="{0510508B-4506-46AE-AE85-27CD9FA3C951}" destId="{DF5C219C-05E9-42E7-A7D1-C34E1D321390}" srcOrd="0" destOrd="0" parTransId="{14ECF67A-B8F8-4137-9DB6-2AE1A1119DAB}" sibTransId="{5308CFFC-8B8E-4B66-A061-F3D6557E4AC1}"/>
    <dgm:cxn modelId="{540E44CB-2B1F-4BC9-A09D-ED64A7B5EFE1}" srcId="{0510508B-4506-46AE-AE85-27CD9FA3C951}" destId="{118CE4D1-9E02-4EBC-9392-19B38E7D35A3}" srcOrd="7" destOrd="0" parTransId="{A1E90759-D1A3-4AA3-899C-8A82B2424652}" sibTransId="{924C1AFE-5EB6-4B0A-853F-2D4DC5A198DA}"/>
    <dgm:cxn modelId="{73BFC2D0-1EF2-4BD9-9455-21D153C90DE6}" type="presOf" srcId="{118CE4D1-9E02-4EBC-9392-19B38E7D35A3}" destId="{1CB71B7C-E742-4450-9F56-5C5DDE7D52D1}" srcOrd="0" destOrd="0" presId="urn:microsoft.com/office/officeart/2005/8/layout/vList2"/>
    <dgm:cxn modelId="{88F7C6D0-3DBB-4A62-846F-408AF350DAE6}" type="presOf" srcId="{DF5C219C-05E9-42E7-A7D1-C34E1D321390}" destId="{DD337A48-AF30-4C1A-BA9B-77F9E3CB59DC}" srcOrd="0" destOrd="0" presId="urn:microsoft.com/office/officeart/2005/8/layout/vList2"/>
    <dgm:cxn modelId="{4F4C95D4-AB9C-4CB9-BDB8-E3EF77660C20}" srcId="{0510508B-4506-46AE-AE85-27CD9FA3C951}" destId="{94EFF723-135B-4CC8-AD2A-D04CB0B72615}" srcOrd="8" destOrd="0" parTransId="{B02E5171-78AE-4E58-AB15-1A280008B38F}" sibTransId="{CA2983CF-86A8-4254-9FD4-F2DB6A5E9055}"/>
    <dgm:cxn modelId="{EA0123EC-990E-4C4C-8431-68DE4388C4D6}" srcId="{0510508B-4506-46AE-AE85-27CD9FA3C951}" destId="{E8AC9577-4852-4CBB-9DCC-91FBC943E9F8}" srcOrd="3" destOrd="0" parTransId="{4A07C66A-FF74-4DEC-BD65-AFBAA40D7DC5}" sibTransId="{4A7125BE-1EED-41C5-B9FA-91AC33790528}"/>
    <dgm:cxn modelId="{A432ACF0-8522-4EA4-8261-F85A50FA05DF}" type="presOf" srcId="{71473CAB-3B32-42CA-B722-04F1F9AE25DA}" destId="{5775BDA1-67DE-417D-A168-500E21713BD1}" srcOrd="0" destOrd="0" presId="urn:microsoft.com/office/officeart/2005/8/layout/vList2"/>
    <dgm:cxn modelId="{EBB5C0FD-96CC-4A19-8A9E-94DB8A3EA971}" srcId="{0510508B-4506-46AE-AE85-27CD9FA3C951}" destId="{C51C84AB-F69F-4387-A0F1-46CD9D9BE483}" srcOrd="5" destOrd="0" parTransId="{3A649935-43C1-4D69-84B7-A6F1CA80F820}" sibTransId="{24A19608-0BFE-4FA9-ABEC-221056D11980}"/>
    <dgm:cxn modelId="{23CF6BAB-DD76-41BC-9EF8-EB96DB50F03A}" type="presParOf" srcId="{243FC5DB-3F82-4FED-BC35-190C94F3C839}" destId="{DD337A48-AF30-4C1A-BA9B-77F9E3CB59DC}" srcOrd="0" destOrd="0" presId="urn:microsoft.com/office/officeart/2005/8/layout/vList2"/>
    <dgm:cxn modelId="{1BA7B720-67FF-4822-AAC2-6519E3CF5312}" type="presParOf" srcId="{243FC5DB-3F82-4FED-BC35-190C94F3C839}" destId="{752F6A7D-51E3-4B2A-A776-DE1F23C88111}" srcOrd="1" destOrd="0" presId="urn:microsoft.com/office/officeart/2005/8/layout/vList2"/>
    <dgm:cxn modelId="{BD68A1B8-2850-4E80-8B35-9D487418E38D}" type="presParOf" srcId="{243FC5DB-3F82-4FED-BC35-190C94F3C839}" destId="{BCE34485-CEF0-4DAF-B99F-86463D4F2AEB}" srcOrd="2" destOrd="0" presId="urn:microsoft.com/office/officeart/2005/8/layout/vList2"/>
    <dgm:cxn modelId="{10D5FF3A-3961-4F4C-B175-D91C044C1923}" type="presParOf" srcId="{243FC5DB-3F82-4FED-BC35-190C94F3C839}" destId="{0695B7E8-E8D7-49F5-8B00-24A14E96114B}" srcOrd="3" destOrd="0" presId="urn:microsoft.com/office/officeart/2005/8/layout/vList2"/>
    <dgm:cxn modelId="{333C5FC2-D942-4117-85E7-DFE8679D11A2}" type="presParOf" srcId="{243FC5DB-3F82-4FED-BC35-190C94F3C839}" destId="{3AB12EA9-2DAA-459F-8DB5-4A7394D1AD44}" srcOrd="4" destOrd="0" presId="urn:microsoft.com/office/officeart/2005/8/layout/vList2"/>
    <dgm:cxn modelId="{B02BAD98-75FF-41A4-A5CC-18868A661806}" type="presParOf" srcId="{243FC5DB-3F82-4FED-BC35-190C94F3C839}" destId="{D53F6B31-4963-43A4-A064-3DCC1C2F9BD6}" srcOrd="5" destOrd="0" presId="urn:microsoft.com/office/officeart/2005/8/layout/vList2"/>
    <dgm:cxn modelId="{D6E94677-28E0-4CAB-AA14-F9D4959040FE}" type="presParOf" srcId="{243FC5DB-3F82-4FED-BC35-190C94F3C839}" destId="{EA8FD4F2-A794-41BB-834E-162CEE93E91F}" srcOrd="6" destOrd="0" presId="urn:microsoft.com/office/officeart/2005/8/layout/vList2"/>
    <dgm:cxn modelId="{8A5EF24D-A098-4DD8-9F7B-4FD2048D9671}" type="presParOf" srcId="{243FC5DB-3F82-4FED-BC35-190C94F3C839}" destId="{0E956A98-481C-4F71-80E7-35CF0CBE1B7B}" srcOrd="7" destOrd="0" presId="urn:microsoft.com/office/officeart/2005/8/layout/vList2"/>
    <dgm:cxn modelId="{525F58CC-777F-47CD-BEEA-55A9807245CB}" type="presParOf" srcId="{243FC5DB-3F82-4FED-BC35-190C94F3C839}" destId="{5775BDA1-67DE-417D-A168-500E21713BD1}" srcOrd="8" destOrd="0" presId="urn:microsoft.com/office/officeart/2005/8/layout/vList2"/>
    <dgm:cxn modelId="{3D6541AD-1A99-436D-8027-7285C9F77AF4}" type="presParOf" srcId="{243FC5DB-3F82-4FED-BC35-190C94F3C839}" destId="{7802F4E9-4DA3-4B8E-A92B-A6BE1329681E}" srcOrd="9" destOrd="0" presId="urn:microsoft.com/office/officeart/2005/8/layout/vList2"/>
    <dgm:cxn modelId="{1A103E66-74B4-4592-B1F7-ECE20BAE7A96}" type="presParOf" srcId="{243FC5DB-3F82-4FED-BC35-190C94F3C839}" destId="{9FAFBAB4-75B3-4A77-8D5F-55C0B84C1E4F}" srcOrd="10" destOrd="0" presId="urn:microsoft.com/office/officeart/2005/8/layout/vList2"/>
    <dgm:cxn modelId="{EB6D011C-F371-4D1E-A776-2202BD4E6D39}" type="presParOf" srcId="{243FC5DB-3F82-4FED-BC35-190C94F3C839}" destId="{411EBAEB-94BE-4E33-B7D8-C19FC6A20E2C}" srcOrd="11" destOrd="0" presId="urn:microsoft.com/office/officeart/2005/8/layout/vList2"/>
    <dgm:cxn modelId="{67052D57-DD3F-4E99-B3D4-F87623008DC5}" type="presParOf" srcId="{243FC5DB-3F82-4FED-BC35-190C94F3C839}" destId="{54AFD37C-511E-44B1-AD60-010E281F0975}" srcOrd="12" destOrd="0" presId="urn:microsoft.com/office/officeart/2005/8/layout/vList2"/>
    <dgm:cxn modelId="{8A070BF1-682C-48BF-8309-104FEEBF418D}" type="presParOf" srcId="{243FC5DB-3F82-4FED-BC35-190C94F3C839}" destId="{FC091EC6-4D8B-4705-A4F4-14BCCAD424A3}" srcOrd="13" destOrd="0" presId="urn:microsoft.com/office/officeart/2005/8/layout/vList2"/>
    <dgm:cxn modelId="{8C2ADF06-210C-4623-833E-7457A3138E7C}" type="presParOf" srcId="{243FC5DB-3F82-4FED-BC35-190C94F3C839}" destId="{1CB71B7C-E742-4450-9F56-5C5DDE7D52D1}" srcOrd="14" destOrd="0" presId="urn:microsoft.com/office/officeart/2005/8/layout/vList2"/>
    <dgm:cxn modelId="{9E9254FB-4E25-4151-8A38-6D62B4282A49}" type="presParOf" srcId="{243FC5DB-3F82-4FED-BC35-190C94F3C839}" destId="{43E439B2-4057-48A0-880B-9D16E071C782}" srcOrd="15" destOrd="0" presId="urn:microsoft.com/office/officeart/2005/8/layout/vList2"/>
    <dgm:cxn modelId="{3C7BBB56-7AB9-407B-8D90-F31CD2E272A8}" type="presParOf" srcId="{243FC5DB-3F82-4FED-BC35-190C94F3C839}" destId="{44204B08-287D-4C71-8194-30178E9028BC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3C050-9331-43DB-8945-8EF7ED1CB35D}">
      <dsp:nvSpPr>
        <dsp:cNvPr id="0" name=""/>
        <dsp:cNvSpPr/>
      </dsp:nvSpPr>
      <dsp:spPr>
        <a:xfrm>
          <a:off x="0" y="314632"/>
          <a:ext cx="5431735" cy="7698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Einführung und Einarbeitung neuer Mitarbeiter*innen (Onboarding):</a:t>
          </a:r>
          <a:r>
            <a:rPr lang="de-DE" sz="1400" kern="1200" dirty="0"/>
            <a:t> Sicherstellung des betrieblichen Onboarding-Prozesses.</a:t>
          </a:r>
          <a:endParaRPr lang="en-US" sz="1400" kern="1200" dirty="0"/>
        </a:p>
      </dsp:txBody>
      <dsp:txXfrm>
        <a:off x="37581" y="352213"/>
        <a:ext cx="5356573" cy="694697"/>
      </dsp:txXfrm>
    </dsp:sp>
    <dsp:sp modelId="{D7B3052B-DE7C-412B-B2A6-DFC350FB0CCF}">
      <dsp:nvSpPr>
        <dsp:cNvPr id="0" name=""/>
        <dsp:cNvSpPr/>
      </dsp:nvSpPr>
      <dsp:spPr>
        <a:xfrm>
          <a:off x="0" y="1000018"/>
          <a:ext cx="5431735" cy="769859"/>
        </a:xfrm>
        <a:prstGeom prst="roundRect">
          <a:avLst/>
        </a:prstGeom>
        <a:solidFill>
          <a:schemeClr val="accent5">
            <a:hueOff val="365280"/>
            <a:satOff val="-2433"/>
            <a:lumOff val="-38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Jährliche Personalentwicklungsgespräche:</a:t>
          </a:r>
          <a:r>
            <a:rPr lang="de-DE" sz="1400" kern="1200" dirty="0"/>
            <a:t> Planung, Durchführung und Dokumentation der Mitarbeitergespräche.</a:t>
          </a:r>
          <a:endParaRPr lang="en-US" sz="1400" kern="1200" dirty="0"/>
        </a:p>
      </dsp:txBody>
      <dsp:txXfrm>
        <a:off x="37581" y="1037599"/>
        <a:ext cx="5356573" cy="694697"/>
      </dsp:txXfrm>
    </dsp:sp>
    <dsp:sp modelId="{8F2C4F73-39CA-4146-B63F-F1DB16B573DE}">
      <dsp:nvSpPr>
        <dsp:cNvPr id="0" name=""/>
        <dsp:cNvSpPr/>
      </dsp:nvSpPr>
      <dsp:spPr>
        <a:xfrm>
          <a:off x="0" y="1729376"/>
          <a:ext cx="5431735" cy="769859"/>
        </a:xfrm>
        <a:prstGeom prst="roundRect">
          <a:avLst/>
        </a:prstGeom>
        <a:solidFill>
          <a:schemeClr val="accent5">
            <a:hueOff val="730559"/>
            <a:satOff val="-4866"/>
            <a:lumOff val="-77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Vorprüfung zur Genehmigung von Fortbildungen:</a:t>
          </a:r>
          <a:r>
            <a:rPr lang="de-DE" sz="1400" kern="1200" dirty="0"/>
            <a:t> Bewertung und Vorabprüfung der Fortbildungsanträge vor der Genehmigung durch Vorstand/Geschäftsführung.</a:t>
          </a:r>
          <a:endParaRPr lang="en-US" sz="1400" kern="1200" dirty="0"/>
        </a:p>
      </dsp:txBody>
      <dsp:txXfrm>
        <a:off x="37581" y="1766957"/>
        <a:ext cx="5356573" cy="694697"/>
      </dsp:txXfrm>
    </dsp:sp>
    <dsp:sp modelId="{6CFC782A-E4CD-4843-B533-C9477CA2B3A0}">
      <dsp:nvSpPr>
        <dsp:cNvPr id="0" name=""/>
        <dsp:cNvSpPr/>
      </dsp:nvSpPr>
      <dsp:spPr>
        <a:xfrm>
          <a:off x="0" y="2539556"/>
          <a:ext cx="5431735" cy="769859"/>
        </a:xfrm>
        <a:prstGeom prst="roundRect">
          <a:avLst/>
        </a:prstGeom>
        <a:solidFill>
          <a:schemeClr val="accent5">
            <a:hueOff val="1095839"/>
            <a:satOff val="-7299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Führung von Mitarbeitergesprächen:</a:t>
          </a:r>
          <a:r>
            <a:rPr lang="de-DE" sz="1400" kern="1200" dirty="0"/>
            <a:t> Durchführung von ad-hoc-Gesprächen zur Klärung von Arbeitsfragen und -problemen.</a:t>
          </a:r>
          <a:endParaRPr lang="en-US" sz="1400" kern="1200" dirty="0"/>
        </a:p>
      </dsp:txBody>
      <dsp:txXfrm>
        <a:off x="37581" y="2577137"/>
        <a:ext cx="5356573" cy="694697"/>
      </dsp:txXfrm>
    </dsp:sp>
    <dsp:sp modelId="{CD1B086B-2F7C-45B2-B277-EA2E50F4C562}">
      <dsp:nvSpPr>
        <dsp:cNvPr id="0" name=""/>
        <dsp:cNvSpPr/>
      </dsp:nvSpPr>
      <dsp:spPr>
        <a:xfrm>
          <a:off x="0" y="3349736"/>
          <a:ext cx="5431735" cy="769859"/>
        </a:xfrm>
        <a:prstGeom prst="roundRect">
          <a:avLst/>
        </a:prstGeom>
        <a:solidFill>
          <a:schemeClr val="accent5">
            <a:hueOff val="1461119"/>
            <a:satOff val="-9732"/>
            <a:lumOff val="-154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Ggf. Beteiligung an BEM-Gesprächen:</a:t>
          </a:r>
          <a:r>
            <a:rPr lang="de-DE" sz="1400" kern="1200" dirty="0"/>
            <a:t> Organisation und Leitung der Gespräche zur betrieblichen Eingliederung im Auftrag von Vorstand/Geschäftsführung.</a:t>
          </a:r>
          <a:endParaRPr lang="en-US" sz="1400" kern="1200" dirty="0"/>
        </a:p>
      </dsp:txBody>
      <dsp:txXfrm>
        <a:off x="37581" y="3387317"/>
        <a:ext cx="5356573" cy="694697"/>
      </dsp:txXfrm>
    </dsp:sp>
    <dsp:sp modelId="{74D75DD7-FE0A-4AE8-A8C4-A1A0CB502729}">
      <dsp:nvSpPr>
        <dsp:cNvPr id="0" name=""/>
        <dsp:cNvSpPr/>
      </dsp:nvSpPr>
      <dsp:spPr>
        <a:xfrm>
          <a:off x="0" y="4159916"/>
          <a:ext cx="5431735" cy="769859"/>
        </a:xfrm>
        <a:prstGeom prst="roundRect">
          <a:avLst/>
        </a:prstGeom>
        <a:solidFill>
          <a:schemeClr val="accent5">
            <a:hueOff val="1826398"/>
            <a:satOff val="-12165"/>
            <a:lumOff val="-192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Erstellung von Vorlagen für Arbeitszeugnisse</a:t>
          </a:r>
          <a:endParaRPr lang="en-US" sz="1400" kern="1200" dirty="0"/>
        </a:p>
      </dsp:txBody>
      <dsp:txXfrm>
        <a:off x="37581" y="4197497"/>
        <a:ext cx="5356573" cy="694697"/>
      </dsp:txXfrm>
    </dsp:sp>
    <dsp:sp modelId="{7C0C83D3-3518-4A93-ACD5-7469A9AEF631}">
      <dsp:nvSpPr>
        <dsp:cNvPr id="0" name=""/>
        <dsp:cNvSpPr/>
      </dsp:nvSpPr>
      <dsp:spPr>
        <a:xfrm>
          <a:off x="0" y="4970096"/>
          <a:ext cx="5431735" cy="769859"/>
        </a:xfrm>
        <a:prstGeom prst="roundRect">
          <a:avLst/>
        </a:prstGeom>
        <a:solidFill>
          <a:schemeClr val="accent5">
            <a:hueOff val="2191678"/>
            <a:satOff val="-14598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400" b="1" kern="1200" dirty="0"/>
            <a:t>Steuerung des </a:t>
          </a:r>
          <a:r>
            <a:rPr lang="de-DE" sz="1400" b="1" kern="1200" dirty="0" err="1"/>
            <a:t>Offboardings</a:t>
          </a:r>
          <a:r>
            <a:rPr lang="de-DE" sz="1400" b="1" kern="1200" dirty="0"/>
            <a:t>:</a:t>
          </a:r>
          <a:r>
            <a:rPr lang="de-DE" sz="1400" kern="1200" dirty="0"/>
            <a:t> Organisation und Durchführung des Austrittsprozesses für scheidende Mitarbeiter*innen.</a:t>
          </a:r>
          <a:endParaRPr lang="en-US" sz="1400" kern="1200" dirty="0"/>
        </a:p>
      </dsp:txBody>
      <dsp:txXfrm>
        <a:off x="37581" y="5007677"/>
        <a:ext cx="5356573" cy="6946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E221D-D073-4BAC-B983-C34FE6394A14}">
      <dsp:nvSpPr>
        <dsp:cNvPr id="0" name=""/>
        <dsp:cNvSpPr/>
      </dsp:nvSpPr>
      <dsp:spPr>
        <a:xfrm>
          <a:off x="0" y="501922"/>
          <a:ext cx="5431735" cy="92985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700" b="1" kern="1200"/>
            <a:t>Organisation der Teamsitzungen:</a:t>
          </a:r>
          <a:r>
            <a:rPr lang="de-DE" sz="1700" kern="1200"/>
            <a:t> Planung, Einladung und Leitung regelmäßiger Teamtreffen.</a:t>
          </a:r>
          <a:endParaRPr lang="de-DE" sz="1700" kern="1200" dirty="0"/>
        </a:p>
      </dsp:txBody>
      <dsp:txXfrm>
        <a:off x="45392" y="547314"/>
        <a:ext cx="5340951" cy="839073"/>
      </dsp:txXfrm>
    </dsp:sp>
    <dsp:sp modelId="{9BC741D8-83E0-4FD7-BF66-DDAE275D587D}">
      <dsp:nvSpPr>
        <dsp:cNvPr id="0" name=""/>
        <dsp:cNvSpPr/>
      </dsp:nvSpPr>
      <dsp:spPr>
        <a:xfrm>
          <a:off x="0" y="1480739"/>
          <a:ext cx="5431735" cy="929857"/>
        </a:xfrm>
        <a:prstGeom prst="roundRect">
          <a:avLst/>
        </a:prstGeom>
        <a:solidFill>
          <a:schemeClr val="accent5">
            <a:hueOff val="547920"/>
            <a:satOff val="-3650"/>
            <a:lumOff val="-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700" b="1" kern="1200" dirty="0"/>
            <a:t>Erstellung von Dienstplänen:</a:t>
          </a:r>
          <a:r>
            <a:rPr lang="de-DE" sz="1700" kern="1200" dirty="0"/>
            <a:t> Erstellung und Verwaltung der Dienstpläne unter Berücksichtigung der betrieblichen Erfordernisse.</a:t>
          </a:r>
        </a:p>
      </dsp:txBody>
      <dsp:txXfrm>
        <a:off x="45392" y="1526131"/>
        <a:ext cx="5340951" cy="839073"/>
      </dsp:txXfrm>
    </dsp:sp>
    <dsp:sp modelId="{FBFBC44D-0D9C-4C39-A28F-00F72807C105}">
      <dsp:nvSpPr>
        <dsp:cNvPr id="0" name=""/>
        <dsp:cNvSpPr/>
      </dsp:nvSpPr>
      <dsp:spPr>
        <a:xfrm>
          <a:off x="0" y="2459557"/>
          <a:ext cx="5431735" cy="929857"/>
        </a:xfrm>
        <a:prstGeom prst="roundRect">
          <a:avLst/>
        </a:prstGeom>
        <a:solidFill>
          <a:schemeClr val="accent5">
            <a:hueOff val="1095839"/>
            <a:satOff val="-7299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700" b="1" kern="1200"/>
            <a:t>Delegation von Aufgaben:</a:t>
          </a:r>
          <a:r>
            <a:rPr lang="de-DE" sz="1700" kern="1200"/>
            <a:t> Zuweisung von Aufgaben an Teammitglieder basierend auf deren Fähigkeiten und Verfügbarkeit.</a:t>
          </a:r>
          <a:endParaRPr lang="de-DE" sz="1700" kern="1200" dirty="0"/>
        </a:p>
      </dsp:txBody>
      <dsp:txXfrm>
        <a:off x="45392" y="2504949"/>
        <a:ext cx="5340951" cy="839073"/>
      </dsp:txXfrm>
    </dsp:sp>
    <dsp:sp modelId="{D383A127-AA17-493C-A315-DA57814EFA67}">
      <dsp:nvSpPr>
        <dsp:cNvPr id="0" name=""/>
        <dsp:cNvSpPr/>
      </dsp:nvSpPr>
      <dsp:spPr>
        <a:xfrm>
          <a:off x="0" y="3438374"/>
          <a:ext cx="5431735" cy="929857"/>
        </a:xfrm>
        <a:prstGeom prst="roundRect">
          <a:avLst/>
        </a:prstGeom>
        <a:solidFill>
          <a:schemeClr val="accent5">
            <a:hueOff val="1643759"/>
            <a:satOff val="-10949"/>
            <a:lumOff val="-1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700" b="1" kern="1200" dirty="0"/>
            <a:t>Planung von konzeptionellen Weiterentwicklungen:</a:t>
          </a:r>
          <a:r>
            <a:rPr lang="de-DE" sz="1700" kern="1200" dirty="0"/>
            <a:t> Entwicklung und Umsetzung neuer Konzepte und Strategien für den Fachbereich.</a:t>
          </a:r>
        </a:p>
      </dsp:txBody>
      <dsp:txXfrm>
        <a:off x="45392" y="3483766"/>
        <a:ext cx="5340951" cy="839073"/>
      </dsp:txXfrm>
    </dsp:sp>
    <dsp:sp modelId="{E0326283-99C9-4C3E-8EA9-291993774F6B}">
      <dsp:nvSpPr>
        <dsp:cNvPr id="0" name=""/>
        <dsp:cNvSpPr/>
      </dsp:nvSpPr>
      <dsp:spPr>
        <a:xfrm>
          <a:off x="0" y="4417192"/>
          <a:ext cx="5431735" cy="929857"/>
        </a:xfrm>
        <a:prstGeom prst="roundRect">
          <a:avLst/>
        </a:prstGeom>
        <a:solidFill>
          <a:schemeClr val="accent5">
            <a:hueOff val="2191678"/>
            <a:satOff val="-14598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700" b="1" kern="1200" dirty="0"/>
            <a:t>Arbeitsplatzorganisation:</a:t>
          </a:r>
          <a:r>
            <a:rPr lang="de-DE" sz="1700" kern="1200" dirty="0"/>
            <a:t> Verwaltung und Anschaffung von Mobiliar und Arbeitsmaterialien sowie Beauftragung der IT</a:t>
          </a:r>
        </a:p>
      </dsp:txBody>
      <dsp:txXfrm>
        <a:off x="45392" y="4462584"/>
        <a:ext cx="5340951" cy="8390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73580-BE2F-42A6-AED5-9E0C8A980E32}">
      <dsp:nvSpPr>
        <dsp:cNvPr id="0" name=""/>
        <dsp:cNvSpPr/>
      </dsp:nvSpPr>
      <dsp:spPr>
        <a:xfrm>
          <a:off x="0" y="341935"/>
          <a:ext cx="5431735" cy="8248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500" b="1" kern="1200"/>
            <a:t>Sicherstellung der Kommunikation zwischen Vorstand/Geschäftsführung und Team:</a:t>
          </a:r>
          <a:r>
            <a:rPr lang="de-DE" sz="1500" kern="1200"/>
            <a:t> Vermittlung und Koordination von Informationen und Entscheidungen.</a:t>
          </a:r>
        </a:p>
      </dsp:txBody>
      <dsp:txXfrm>
        <a:off x="40266" y="382201"/>
        <a:ext cx="5351203" cy="744318"/>
      </dsp:txXfrm>
    </dsp:sp>
    <dsp:sp modelId="{94865768-C961-4138-98CA-2095BEBEEECF}">
      <dsp:nvSpPr>
        <dsp:cNvPr id="0" name=""/>
        <dsp:cNvSpPr/>
      </dsp:nvSpPr>
      <dsp:spPr>
        <a:xfrm>
          <a:off x="0" y="1209985"/>
          <a:ext cx="5431735" cy="824850"/>
        </a:xfrm>
        <a:prstGeom prst="roundRect">
          <a:avLst/>
        </a:prstGeom>
        <a:solidFill>
          <a:schemeClr val="accent5">
            <a:hueOff val="438336"/>
            <a:satOff val="-2920"/>
            <a:lumOff val="-4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500" b="1" kern="1200"/>
            <a:t>Unterstützung und Steuerung in Krisensituationen:</a:t>
          </a:r>
          <a:r>
            <a:rPr lang="de-DE" sz="1500" kern="1200"/>
            <a:t> Übernahme der Führung und Koordination in Notfällen und Krisensituationen.</a:t>
          </a:r>
        </a:p>
      </dsp:txBody>
      <dsp:txXfrm>
        <a:off x="40266" y="1250251"/>
        <a:ext cx="5351203" cy="744318"/>
      </dsp:txXfrm>
    </dsp:sp>
    <dsp:sp modelId="{022E4C52-CF32-4DC2-830C-C95D6C81BAD6}">
      <dsp:nvSpPr>
        <dsp:cNvPr id="0" name=""/>
        <dsp:cNvSpPr/>
      </dsp:nvSpPr>
      <dsp:spPr>
        <a:xfrm>
          <a:off x="0" y="2078035"/>
          <a:ext cx="5431735" cy="824850"/>
        </a:xfrm>
        <a:prstGeom prst="roundRect">
          <a:avLst/>
        </a:prstGeom>
        <a:solidFill>
          <a:schemeClr val="accent5">
            <a:hueOff val="876671"/>
            <a:satOff val="-5839"/>
            <a:lumOff val="-9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500" b="1" kern="1200"/>
            <a:t>Außendarstellung:</a:t>
          </a:r>
          <a:r>
            <a:rPr lang="de-DE" sz="1500" kern="1200"/>
            <a:t> Repräsentation des Fachbereichs nach außen und Pflege der öffentlichen Wahrnehmung in Absprache mit Vorstand/Geschäftsführung.</a:t>
          </a:r>
        </a:p>
      </dsp:txBody>
      <dsp:txXfrm>
        <a:off x="40266" y="2118301"/>
        <a:ext cx="5351203" cy="744318"/>
      </dsp:txXfrm>
    </dsp:sp>
    <dsp:sp modelId="{91CE42CC-FF14-4540-A335-47D47D7F4E68}">
      <dsp:nvSpPr>
        <dsp:cNvPr id="0" name=""/>
        <dsp:cNvSpPr/>
      </dsp:nvSpPr>
      <dsp:spPr>
        <a:xfrm>
          <a:off x="0" y="2946085"/>
          <a:ext cx="5431735" cy="824850"/>
        </a:xfrm>
        <a:prstGeom prst="roundRect">
          <a:avLst/>
        </a:prstGeom>
        <a:solidFill>
          <a:schemeClr val="accent5">
            <a:hueOff val="1315007"/>
            <a:satOff val="-8759"/>
            <a:lumOff val="-13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500" b="1" kern="1200"/>
            <a:t>Kommunikation mit interessierten Parteien:</a:t>
          </a:r>
          <a:r>
            <a:rPr lang="de-DE" sz="1500" kern="1200"/>
            <a:t> Ansprechpartner für externe Interessenten und Stakeholder.</a:t>
          </a:r>
        </a:p>
      </dsp:txBody>
      <dsp:txXfrm>
        <a:off x="40266" y="2986351"/>
        <a:ext cx="5351203" cy="744318"/>
      </dsp:txXfrm>
    </dsp:sp>
    <dsp:sp modelId="{E4DBF96A-63A1-4D24-B293-258FB586CC1B}">
      <dsp:nvSpPr>
        <dsp:cNvPr id="0" name=""/>
        <dsp:cNvSpPr/>
      </dsp:nvSpPr>
      <dsp:spPr>
        <a:xfrm>
          <a:off x="0" y="3814136"/>
          <a:ext cx="5431735" cy="824850"/>
        </a:xfrm>
        <a:prstGeom prst="roundRect">
          <a:avLst/>
        </a:prstGeom>
        <a:solidFill>
          <a:schemeClr val="accent5">
            <a:hueOff val="1753343"/>
            <a:satOff val="-11678"/>
            <a:lumOff val="-18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500" b="1" kern="1200"/>
            <a:t>Bearbeitung von Beschwerden:</a:t>
          </a:r>
          <a:r>
            <a:rPr lang="de-DE" sz="1500" kern="1200"/>
            <a:t> Entgegennahme und Bearbeitung von Beschwerden gemäß internen Richtlinien.</a:t>
          </a:r>
        </a:p>
      </dsp:txBody>
      <dsp:txXfrm>
        <a:off x="40266" y="3854402"/>
        <a:ext cx="5351203" cy="744318"/>
      </dsp:txXfrm>
    </dsp:sp>
    <dsp:sp modelId="{4AA67CD0-1BC1-4A43-A825-5F0E95020BD2}">
      <dsp:nvSpPr>
        <dsp:cNvPr id="0" name=""/>
        <dsp:cNvSpPr/>
      </dsp:nvSpPr>
      <dsp:spPr>
        <a:xfrm>
          <a:off x="0" y="4682186"/>
          <a:ext cx="5431735" cy="824850"/>
        </a:xfrm>
        <a:prstGeom prst="roundRect">
          <a:avLst/>
        </a:prstGeom>
        <a:solidFill>
          <a:schemeClr val="accent5">
            <a:hueOff val="2191678"/>
            <a:satOff val="-14598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500" b="1" kern="1200"/>
            <a:t>Überblick über Homepageeinträge:</a:t>
          </a:r>
          <a:r>
            <a:rPr lang="de-DE" sz="1500" kern="1200"/>
            <a:t> Aktualisierung und Pflege der Inhalte auf der Homepage.</a:t>
          </a:r>
        </a:p>
      </dsp:txBody>
      <dsp:txXfrm>
        <a:off x="40266" y="4722452"/>
        <a:ext cx="5351203" cy="7443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F755D-EB8B-402F-8B70-9483765EC76C}">
      <dsp:nvSpPr>
        <dsp:cNvPr id="0" name=""/>
        <dsp:cNvSpPr/>
      </dsp:nvSpPr>
      <dsp:spPr>
        <a:xfrm>
          <a:off x="0" y="393150"/>
          <a:ext cx="5431735" cy="16510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900" b="1" kern="1200"/>
            <a:t>Führung von Barkassen</a:t>
          </a:r>
          <a:endParaRPr lang="de-DE" sz="1900" kern="1200"/>
        </a:p>
      </dsp:txBody>
      <dsp:txXfrm>
        <a:off x="80599" y="473749"/>
        <a:ext cx="5270537" cy="1489878"/>
      </dsp:txXfrm>
    </dsp:sp>
    <dsp:sp modelId="{EA36E31A-92A3-4727-AEF2-AE18A7E7A12B}">
      <dsp:nvSpPr>
        <dsp:cNvPr id="0" name=""/>
        <dsp:cNvSpPr/>
      </dsp:nvSpPr>
      <dsp:spPr>
        <a:xfrm>
          <a:off x="0" y="2098947"/>
          <a:ext cx="5431735" cy="1651076"/>
        </a:xfrm>
        <a:prstGeom prst="roundRect">
          <a:avLst/>
        </a:prstGeom>
        <a:solidFill>
          <a:schemeClr val="accent5">
            <a:hueOff val="1095839"/>
            <a:satOff val="-7299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900" b="1" kern="1200"/>
            <a:t>Planung von Anschaffungen:</a:t>
          </a:r>
          <a:r>
            <a:rPr lang="de-DE" sz="1900" kern="1200"/>
            <a:t> Planung und Beantragung notwendiger Anschaffungen.</a:t>
          </a:r>
        </a:p>
      </dsp:txBody>
      <dsp:txXfrm>
        <a:off x="80599" y="2179546"/>
        <a:ext cx="5270537" cy="1489878"/>
      </dsp:txXfrm>
    </dsp:sp>
    <dsp:sp modelId="{4A7E1AE0-55E6-44DD-921A-F952B3C19E44}">
      <dsp:nvSpPr>
        <dsp:cNvPr id="0" name=""/>
        <dsp:cNvSpPr/>
      </dsp:nvSpPr>
      <dsp:spPr>
        <a:xfrm>
          <a:off x="0" y="3804744"/>
          <a:ext cx="5431735" cy="1651076"/>
        </a:xfrm>
        <a:prstGeom prst="roundRect">
          <a:avLst/>
        </a:prstGeom>
        <a:solidFill>
          <a:schemeClr val="accent5">
            <a:hueOff val="2191678"/>
            <a:satOff val="-14598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900" b="1" kern="1200"/>
            <a:t>Angebote erstellen/ Förderanträge/ Konzepte/ Verträge/ Kooperationsverträge:</a:t>
          </a:r>
          <a:r>
            <a:rPr lang="de-DE" sz="1900" kern="1200"/>
            <a:t> Ausarbeitung und Einreichung relevanter Dokumente zur finanziellen und strategischen Unterstützung.</a:t>
          </a:r>
        </a:p>
      </dsp:txBody>
      <dsp:txXfrm>
        <a:off x="80599" y="3885343"/>
        <a:ext cx="5270537" cy="14898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37A48-AF30-4C1A-BA9B-77F9E3CB59DC}">
      <dsp:nvSpPr>
        <dsp:cNvPr id="0" name=""/>
        <dsp:cNvSpPr/>
      </dsp:nvSpPr>
      <dsp:spPr>
        <a:xfrm>
          <a:off x="0" y="75760"/>
          <a:ext cx="5431735" cy="6048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Weiterleitung, Überprüfung und Sicherstellung aller Vorgaben:</a:t>
          </a:r>
          <a:r>
            <a:rPr lang="de-DE" sz="1100" kern="1200"/>
            <a:t> Umsetzung und Kontrolle der Einhaltung von Arbeitsschutz, Datenschutz und gesetzlichen Vorgaben.</a:t>
          </a:r>
        </a:p>
      </dsp:txBody>
      <dsp:txXfrm>
        <a:off x="29528" y="105288"/>
        <a:ext cx="5372679" cy="545834"/>
      </dsp:txXfrm>
    </dsp:sp>
    <dsp:sp modelId="{BCE34485-CEF0-4DAF-B99F-86463D4F2AEB}">
      <dsp:nvSpPr>
        <dsp:cNvPr id="0" name=""/>
        <dsp:cNvSpPr/>
      </dsp:nvSpPr>
      <dsp:spPr>
        <a:xfrm>
          <a:off x="0" y="712330"/>
          <a:ext cx="5431735" cy="604890"/>
        </a:xfrm>
        <a:prstGeom prst="roundRect">
          <a:avLst/>
        </a:prstGeom>
        <a:solidFill>
          <a:schemeClr val="accent5">
            <a:hueOff val="273960"/>
            <a:satOff val="-1825"/>
            <a:lumOff val="-2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Überprüfung der Einhaltung aller internen Vorgaben:</a:t>
          </a:r>
          <a:r>
            <a:rPr lang="de-DE" sz="1100" kern="1200"/>
            <a:t> Regelmäßige Kontrolle der internen Standards in den Bereichen Arbeitsschutz, IT und Raumgestaltung.</a:t>
          </a:r>
        </a:p>
      </dsp:txBody>
      <dsp:txXfrm>
        <a:off x="29528" y="741858"/>
        <a:ext cx="5372679" cy="545834"/>
      </dsp:txXfrm>
    </dsp:sp>
    <dsp:sp modelId="{3AB12EA9-2DAA-459F-8DB5-4A7394D1AD44}">
      <dsp:nvSpPr>
        <dsp:cNvPr id="0" name=""/>
        <dsp:cNvSpPr/>
      </dsp:nvSpPr>
      <dsp:spPr>
        <a:xfrm>
          <a:off x="0" y="1348900"/>
          <a:ext cx="5431735" cy="604890"/>
        </a:xfrm>
        <a:prstGeom prst="roundRect">
          <a:avLst/>
        </a:prstGeom>
        <a:solidFill>
          <a:schemeClr val="accent5">
            <a:hueOff val="547920"/>
            <a:satOff val="-3650"/>
            <a:lumOff val="-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Sicherstellung von Reinigungsabläufen:</a:t>
          </a:r>
          <a:r>
            <a:rPr lang="de-DE" sz="1100" kern="1200"/>
            <a:t> Überwachung und Organisation der Reinigung der Räumlichkeiten.</a:t>
          </a:r>
        </a:p>
      </dsp:txBody>
      <dsp:txXfrm>
        <a:off x="29528" y="1378428"/>
        <a:ext cx="5372679" cy="545834"/>
      </dsp:txXfrm>
    </dsp:sp>
    <dsp:sp modelId="{EA8FD4F2-A794-41BB-834E-162CEE93E91F}">
      <dsp:nvSpPr>
        <dsp:cNvPr id="0" name=""/>
        <dsp:cNvSpPr/>
      </dsp:nvSpPr>
      <dsp:spPr>
        <a:xfrm>
          <a:off x="0" y="1985471"/>
          <a:ext cx="5431735" cy="604890"/>
        </a:xfrm>
        <a:prstGeom prst="roundRect">
          <a:avLst/>
        </a:prstGeom>
        <a:solidFill>
          <a:schemeClr val="accent5">
            <a:hueOff val="821879"/>
            <a:satOff val="-5474"/>
            <a:lumOff val="-8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Schlüsselverwaltung:</a:t>
          </a:r>
          <a:r>
            <a:rPr lang="de-DE" sz="1100" kern="1200"/>
            <a:t> Verwaltung und Sicherung der Schlüssel für die Betriebsgebäude.</a:t>
          </a:r>
        </a:p>
      </dsp:txBody>
      <dsp:txXfrm>
        <a:off x="29528" y="2014999"/>
        <a:ext cx="5372679" cy="545834"/>
      </dsp:txXfrm>
    </dsp:sp>
    <dsp:sp modelId="{5775BDA1-67DE-417D-A168-500E21713BD1}">
      <dsp:nvSpPr>
        <dsp:cNvPr id="0" name=""/>
        <dsp:cNvSpPr/>
      </dsp:nvSpPr>
      <dsp:spPr>
        <a:xfrm>
          <a:off x="0" y="2622041"/>
          <a:ext cx="5431735" cy="604890"/>
        </a:xfrm>
        <a:prstGeom prst="roundRect">
          <a:avLst/>
        </a:prstGeom>
        <a:solidFill>
          <a:schemeClr val="accent5">
            <a:hueOff val="1095839"/>
            <a:satOff val="-7299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Energieeffizienz:</a:t>
          </a:r>
          <a:r>
            <a:rPr lang="de-DE" sz="1100" kern="1200"/>
            <a:t> Implementierung und Überwachung von Maßnahmen zur Energieeinsparung.</a:t>
          </a:r>
        </a:p>
      </dsp:txBody>
      <dsp:txXfrm>
        <a:off x="29528" y="2651569"/>
        <a:ext cx="5372679" cy="545834"/>
      </dsp:txXfrm>
    </dsp:sp>
    <dsp:sp modelId="{9FAFBAB4-75B3-4A77-8D5F-55C0B84C1E4F}">
      <dsp:nvSpPr>
        <dsp:cNvPr id="0" name=""/>
        <dsp:cNvSpPr/>
      </dsp:nvSpPr>
      <dsp:spPr>
        <a:xfrm>
          <a:off x="0" y="3258611"/>
          <a:ext cx="5431735" cy="604890"/>
        </a:xfrm>
        <a:prstGeom prst="roundRect">
          <a:avLst/>
        </a:prstGeom>
        <a:solidFill>
          <a:schemeClr val="accent5">
            <a:hueOff val="1369799"/>
            <a:satOff val="-9124"/>
            <a:lumOff val="-144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Überblick über Inventarpflege:</a:t>
          </a:r>
          <a:r>
            <a:rPr lang="de-DE" sz="1100" kern="1200"/>
            <a:t> Verwaltung und Pflege des Inventars.</a:t>
          </a:r>
        </a:p>
      </dsp:txBody>
      <dsp:txXfrm>
        <a:off x="29528" y="3288139"/>
        <a:ext cx="5372679" cy="545834"/>
      </dsp:txXfrm>
    </dsp:sp>
    <dsp:sp modelId="{54AFD37C-511E-44B1-AD60-010E281F0975}">
      <dsp:nvSpPr>
        <dsp:cNvPr id="0" name=""/>
        <dsp:cNvSpPr/>
      </dsp:nvSpPr>
      <dsp:spPr>
        <a:xfrm>
          <a:off x="0" y="3895181"/>
          <a:ext cx="5431735" cy="604890"/>
        </a:xfrm>
        <a:prstGeom prst="roundRect">
          <a:avLst/>
        </a:prstGeom>
        <a:solidFill>
          <a:schemeClr val="accent5">
            <a:hueOff val="1643759"/>
            <a:satOff val="-10949"/>
            <a:lumOff val="-1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Zutrittskontrolle:</a:t>
          </a:r>
          <a:r>
            <a:rPr lang="de-DE" sz="1100" kern="1200"/>
            <a:t> Sicherstellung und Überwachung des Zutritts zu den Betriebsgebäuden.</a:t>
          </a:r>
        </a:p>
      </dsp:txBody>
      <dsp:txXfrm>
        <a:off x="29528" y="3924709"/>
        <a:ext cx="5372679" cy="545834"/>
      </dsp:txXfrm>
    </dsp:sp>
    <dsp:sp modelId="{1CB71B7C-E742-4450-9F56-5C5DDE7D52D1}">
      <dsp:nvSpPr>
        <dsp:cNvPr id="0" name=""/>
        <dsp:cNvSpPr/>
      </dsp:nvSpPr>
      <dsp:spPr>
        <a:xfrm>
          <a:off x="0" y="4531751"/>
          <a:ext cx="5431735" cy="604890"/>
        </a:xfrm>
        <a:prstGeom prst="roundRect">
          <a:avLst/>
        </a:prstGeom>
        <a:solidFill>
          <a:schemeClr val="accent5">
            <a:hueOff val="1917718"/>
            <a:satOff val="-12773"/>
            <a:lumOff val="-202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Vermietung von Räumlichkeiten:</a:t>
          </a:r>
          <a:r>
            <a:rPr lang="de-DE" sz="1100" kern="1200"/>
            <a:t> Organisation und Verwaltung der Vermietung betrieblicher Räume.</a:t>
          </a:r>
        </a:p>
      </dsp:txBody>
      <dsp:txXfrm>
        <a:off x="29528" y="4561279"/>
        <a:ext cx="5372679" cy="545834"/>
      </dsp:txXfrm>
    </dsp:sp>
    <dsp:sp modelId="{44204B08-287D-4C71-8194-30178E9028BC}">
      <dsp:nvSpPr>
        <dsp:cNvPr id="0" name=""/>
        <dsp:cNvSpPr/>
      </dsp:nvSpPr>
      <dsp:spPr>
        <a:xfrm>
          <a:off x="0" y="5168321"/>
          <a:ext cx="5431735" cy="604890"/>
        </a:xfrm>
        <a:prstGeom prst="roundRect">
          <a:avLst/>
        </a:prstGeom>
        <a:solidFill>
          <a:schemeClr val="accent5">
            <a:hueOff val="2191678"/>
            <a:satOff val="-14598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de-DE" sz="1100" b="1" kern="1200"/>
            <a:t>Beauftragung von Mängelbeseitigungen:</a:t>
          </a:r>
          <a:r>
            <a:rPr lang="de-DE" sz="1100" kern="1200"/>
            <a:t> Identifizierung und Beauftragung von Maßnahmen zur Behebung von Mängeln.</a:t>
          </a:r>
        </a:p>
      </dsp:txBody>
      <dsp:txXfrm>
        <a:off x="29528" y="5197849"/>
        <a:ext cx="5372679" cy="545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3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7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9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3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2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0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4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2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1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3B1DFE6-8E11-4D80-BE5E-7A4FE3ABE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447206-314C-44A8-8A76-8CA7CFC6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180" y="11662"/>
            <a:ext cx="6102180" cy="4571032"/>
            <a:chOff x="6095998" y="-9073"/>
            <a:chExt cx="6096002" cy="686707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C4BADE4-775B-474C-B18C-BE4E5DBB4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2" y="-9073"/>
              <a:ext cx="6095998" cy="68670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72136C0-3E74-4D94-89FA-E7F959A8B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8" y="-9073"/>
              <a:ext cx="6095998" cy="6858002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2694"/>
            <a:ext cx="12192000" cy="22819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683397-DD80-E4C8-35D9-92E05FF01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3" y="4786685"/>
            <a:ext cx="11394695" cy="1426473"/>
          </a:xfrm>
        </p:spPr>
        <p:txBody>
          <a:bodyPr anchor="ctr">
            <a:normAutofit fontScale="90000"/>
          </a:bodyPr>
          <a:lstStyle/>
          <a:p>
            <a:r>
              <a:rPr lang="de-DE" b="1" dirty="0"/>
              <a:t>Vorstellung Stellenbeschreibung FBL</a:t>
            </a:r>
            <a:br>
              <a:rPr lang="de-DE" b="1" dirty="0"/>
            </a:br>
            <a:r>
              <a:rPr lang="de-DE" dirty="0"/>
              <a:t>ESF –</a:t>
            </a:r>
            <a:r>
              <a:rPr lang="de-DE" b="1" dirty="0"/>
              <a:t> </a:t>
            </a:r>
            <a:r>
              <a:rPr lang="de-DE" dirty="0" err="1"/>
              <a:t>rückenwind</a:t>
            </a:r>
            <a:r>
              <a:rPr lang="de-DE" dirty="0"/>
              <a:t> – </a:t>
            </a:r>
            <a:r>
              <a:rPr lang="de-DE" dirty="0" err="1"/>
              <a:t>StrUMPf</a:t>
            </a:r>
            <a:r>
              <a:rPr lang="de-DE" dirty="0"/>
              <a:t> 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D5F9FE-932F-60E0-E540-5042B2BF2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3" y="331645"/>
            <a:ext cx="4880776" cy="3729426"/>
          </a:xfrm>
        </p:spPr>
        <p:txBody>
          <a:bodyPr anchor="ctr">
            <a:normAutofit/>
          </a:bodyPr>
          <a:lstStyle/>
          <a:p>
            <a:r>
              <a:rPr lang="de-DE" sz="4000" b="1"/>
              <a:t>Hallo zusammen…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CA0803-3A5A-EE8A-567E-FB1312CE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4983" y="6356350"/>
            <a:ext cx="1280796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0EC73BCD-6D3A-461F-AE85-2A60C5D2CCB1}" type="slidenum">
              <a:rPr kumimoji="0" lang="de-DE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alpha val="8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b="0" i="0" u="none" strike="noStrike" kern="1200" cap="none" spc="0" normalizeH="0" baseline="0" noProof="0">
              <a:ln>
                <a:noFill/>
              </a:ln>
              <a:solidFill>
                <a:schemeClr val="bg1">
                  <a:alpha val="8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F9C63D1-6E59-C174-E07A-6C92EEE82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394" y="5310256"/>
            <a:ext cx="2195606" cy="155441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092593D-C421-0B7A-E0E3-2A043D1E6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2611" y="487249"/>
            <a:ext cx="5662769" cy="261832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AF6CFAC-B5A8-2919-6A74-BE3C735D88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7557" y="6373743"/>
            <a:ext cx="4474852" cy="56697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2CBC000-FFBE-4ADF-97BF-F79C711275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534884"/>
            <a:ext cx="1658256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8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80A34A-731B-4B77-8D1A-4326EA612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95999" cy="68559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F109F4-D9C3-A623-2AC7-63FE728F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139" y="2755061"/>
            <a:ext cx="5101603" cy="3631099"/>
          </a:xfrm>
        </p:spPr>
        <p:txBody>
          <a:bodyPr anchor="t">
            <a:normAutofit/>
          </a:bodyPr>
          <a:lstStyle/>
          <a:p>
            <a:r>
              <a:rPr lang="de-DE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de-DE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Personalmanagement</a:t>
            </a: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2FBE0-355C-41D1-A85C-34301A73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95999" cy="2287390"/>
            <a:chOff x="0" y="0"/>
            <a:chExt cx="6095999" cy="228739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8ED267-CBD7-48CA-8FBD-FC65502AA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" y="0"/>
              <a:ext cx="6095993" cy="228738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5AB1F4-1BAE-422B-9787-CAC85DB094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095993" cy="228739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C3E7B60-2B4D-FC96-C8C0-73FCA18DB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133547"/>
              </p:ext>
            </p:extLst>
          </p:nvPr>
        </p:nvGraphicFramePr>
        <p:xfrm>
          <a:off x="6490251" y="327991"/>
          <a:ext cx="5431735" cy="584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55C4B80-5A5A-3307-E61C-22E8CED748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5061" y="5559439"/>
            <a:ext cx="1835055" cy="129856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3BD626C-F2A4-E958-BDDA-22D06B51E2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996" y="6412338"/>
            <a:ext cx="4474852" cy="5669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8EA4085-9625-BF31-3285-62701D9BDA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554846"/>
            <a:ext cx="1658256" cy="32311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FA97FDB-F35C-3391-B2E4-920AC68357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6" y="33023"/>
            <a:ext cx="2629159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7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80A34A-731B-4B77-8D1A-4326EA612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95999" cy="68559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F109F4-D9C3-A623-2AC7-63FE728F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27" y="2708723"/>
            <a:ext cx="5101603" cy="3631099"/>
          </a:xfrm>
        </p:spPr>
        <p:txBody>
          <a:bodyPr anchor="t">
            <a:normAutofit/>
          </a:bodyPr>
          <a:lstStyle/>
          <a:p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2FBE0-355C-41D1-A85C-34301A73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95999" cy="2287390"/>
            <a:chOff x="0" y="0"/>
            <a:chExt cx="6095999" cy="228739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8ED267-CBD7-48CA-8FBD-FC65502AA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" y="0"/>
              <a:ext cx="6095993" cy="228738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5AB1F4-1BAE-422B-9787-CAC85DB094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095993" cy="228739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C3E7B60-2B4D-FC96-C8C0-73FCA18DBC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90251" y="327991"/>
          <a:ext cx="5431735" cy="584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55C4B80-5A5A-3307-E61C-22E8CED748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5061" y="5559439"/>
            <a:ext cx="1835055" cy="129856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3BD626C-F2A4-E958-BDDA-22D06B51E2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996" y="6412338"/>
            <a:ext cx="4474852" cy="5669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8EA4085-9625-BF31-3285-62701D9BDA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554846"/>
            <a:ext cx="1658256" cy="32311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FA97FDB-F35C-3391-B2E4-920AC68357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6" y="33023"/>
            <a:ext cx="2629159" cy="1219201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98D89024-325F-49E7-C1E8-35A62A928537}"/>
              </a:ext>
            </a:extLst>
          </p:cNvPr>
          <p:cNvSpPr txBox="1"/>
          <p:nvPr/>
        </p:nvSpPr>
        <p:spPr>
          <a:xfrm>
            <a:off x="904564" y="322884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Organisationsmanagement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70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80A34A-731B-4B77-8D1A-4326EA612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95999" cy="68559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F109F4-D9C3-A623-2AC7-63FE728F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139" y="2755061"/>
            <a:ext cx="5101603" cy="3631099"/>
          </a:xfrm>
        </p:spPr>
        <p:txBody>
          <a:bodyPr anchor="t">
            <a:norm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de-DE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Kommunikation und Koordination</a:t>
            </a: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2FBE0-355C-41D1-A85C-34301A73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95999" cy="2287390"/>
            <a:chOff x="0" y="0"/>
            <a:chExt cx="6095999" cy="228739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8ED267-CBD7-48CA-8FBD-FC65502AA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" y="0"/>
              <a:ext cx="6095993" cy="228738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5AB1F4-1BAE-422B-9787-CAC85DB094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095993" cy="228739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C3E7B60-2B4D-FC96-C8C0-73FCA18DB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447773"/>
              </p:ext>
            </p:extLst>
          </p:nvPr>
        </p:nvGraphicFramePr>
        <p:xfrm>
          <a:off x="6490251" y="327991"/>
          <a:ext cx="5431735" cy="584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55C4B80-5A5A-3307-E61C-22E8CED748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5061" y="5559439"/>
            <a:ext cx="1835055" cy="129856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3BD626C-F2A4-E958-BDDA-22D06B51E2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996" y="6412338"/>
            <a:ext cx="4474852" cy="5669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8EA4085-9625-BF31-3285-62701D9BDA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554846"/>
            <a:ext cx="1658256" cy="32311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FA97FDB-F35C-3391-B2E4-920AC68357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6" y="33023"/>
            <a:ext cx="2629159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62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80A34A-731B-4B77-8D1A-4326EA612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95999" cy="68559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F109F4-D9C3-A623-2AC7-63FE728F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139" y="2755061"/>
            <a:ext cx="5101603" cy="3631099"/>
          </a:xfrm>
        </p:spPr>
        <p:txBody>
          <a:bodyPr anchor="t">
            <a:normAutofit/>
          </a:bodyPr>
          <a:lstStyle/>
          <a:p>
            <a:r>
              <a:rPr lang="de-DE" sz="28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Verwaltung und Finanzen</a:t>
            </a: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2FBE0-355C-41D1-A85C-34301A73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95999" cy="2287390"/>
            <a:chOff x="0" y="0"/>
            <a:chExt cx="6095999" cy="228739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8ED267-CBD7-48CA-8FBD-FC65502AA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" y="0"/>
              <a:ext cx="6095993" cy="228738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5AB1F4-1BAE-422B-9787-CAC85DB094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095993" cy="228739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C3E7B60-2B4D-FC96-C8C0-73FCA18DB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9778"/>
              </p:ext>
            </p:extLst>
          </p:nvPr>
        </p:nvGraphicFramePr>
        <p:xfrm>
          <a:off x="6490251" y="327991"/>
          <a:ext cx="5431735" cy="584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55C4B80-5A5A-3307-E61C-22E8CED748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5061" y="5559439"/>
            <a:ext cx="1835055" cy="129856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3BD626C-F2A4-E958-BDDA-22D06B51E2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996" y="6412338"/>
            <a:ext cx="4474852" cy="5669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8EA4085-9625-BF31-3285-62701D9BDA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554846"/>
            <a:ext cx="1658256" cy="32311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FA97FDB-F35C-3391-B2E4-920AC68357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6" y="33023"/>
            <a:ext cx="2629159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80A34A-731B-4B77-8D1A-4326EA612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95999" cy="68559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F109F4-D9C3-A623-2AC7-63FE728FD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139" y="2755061"/>
            <a:ext cx="5101603" cy="3631099"/>
          </a:xfrm>
        </p:spPr>
        <p:txBody>
          <a:bodyPr anchor="t">
            <a:normAutofit/>
          </a:bodyPr>
          <a:lstStyle/>
          <a:p>
            <a:r>
              <a:rPr lang="de-DE" sz="28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Qualitäts- und Risikomanagement</a:t>
            </a:r>
            <a:r>
              <a:rPr lang="de-DE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manage-</a:t>
            </a:r>
            <a:r>
              <a:rPr lang="de-DE" sz="32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</a:t>
            </a:r>
            <a:b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2FBE0-355C-41D1-A85C-34301A73F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95999" cy="2287390"/>
            <a:chOff x="0" y="0"/>
            <a:chExt cx="6095999" cy="228739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8ED267-CBD7-48CA-8FBD-FC65502AA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" y="0"/>
              <a:ext cx="6095993" cy="228738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5AB1F4-1BAE-422B-9787-CAC85DB094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6095993" cy="228739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C3E7B60-2B4D-FC96-C8C0-73FCA18DB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94248"/>
              </p:ext>
            </p:extLst>
          </p:nvPr>
        </p:nvGraphicFramePr>
        <p:xfrm>
          <a:off x="6490251" y="327991"/>
          <a:ext cx="5431735" cy="5848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555C4B80-5A5A-3307-E61C-22E8CED748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5061" y="5559439"/>
            <a:ext cx="1835055" cy="129856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3BD626C-F2A4-E958-BDDA-22D06B51E2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7996" y="6412338"/>
            <a:ext cx="4474852" cy="5669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8EA4085-9625-BF31-3285-62701D9BDA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554846"/>
            <a:ext cx="1658256" cy="32311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FA97FDB-F35C-3391-B2E4-920AC68357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6" y="33023"/>
            <a:ext cx="2629159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1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FFEE0-5E30-0CE3-230D-88C0BA48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13" y="489070"/>
            <a:ext cx="10869248" cy="1687513"/>
          </a:xfrm>
        </p:spPr>
        <p:txBody>
          <a:bodyPr>
            <a:normAutofit fontScale="90000"/>
          </a:bodyPr>
          <a:lstStyle/>
          <a:p>
            <a:r>
              <a:rPr lang="de-DE"/>
              <a:t>Vielen Dank für Eure Rückmeldung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18C75E-FD16-602C-9EE3-6155B31B8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41" y="3339987"/>
            <a:ext cx="10869248" cy="3600450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Wir </a:t>
            </a:r>
            <a:r>
              <a:rPr lang="de-DE" sz="4000" b="1" dirty="0">
                <a:solidFill>
                  <a:srgbClr val="000000"/>
                </a:solidFill>
                <a:latin typeface="Avenir Next LT Pro"/>
              </a:rPr>
              <a:t>nehmen Eure Punkte mit und klären diese in Abstimmung mit Vorstand/Geschäftsführung…</a:t>
            </a:r>
            <a:endParaRPr kumimoji="0" lang="de-DE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9D1B60F-D53A-040A-834F-E978879D9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6414" y="5428559"/>
            <a:ext cx="1835055" cy="129856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BD336E6-E493-5270-1EDF-052C844C4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6374" y="6417349"/>
            <a:ext cx="4474852" cy="56697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0CA16AF-7CBB-4A8F-C37B-EA9C4E2EC1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91" y="6404004"/>
            <a:ext cx="1658256" cy="32311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99A01D8-F2ED-3083-5927-DF617741D8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4396" y="0"/>
            <a:ext cx="2627604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86634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Custom 29">
      <a:dk1>
        <a:srgbClr val="000000"/>
      </a:dk1>
      <a:lt1>
        <a:sysClr val="window" lastClr="FFFFFF"/>
      </a:lt1>
      <a:dk2>
        <a:srgbClr val="465959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7967B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6b0401-c5ed-4902-8136-1810cc681eab" xsi:nil="true"/>
    <lcf76f155ced4ddcb4097134ff3c332f xmlns="4f905bf5-2016-41ea-9a25-b73dbf3c734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A2146AF2E2854C9D8EFFFE3768946E" ma:contentTypeVersion="13" ma:contentTypeDescription="Ein neues Dokument erstellen." ma:contentTypeScope="" ma:versionID="f1121e8a6e1c173e782ecdab2a5508b7">
  <xsd:schema xmlns:xsd="http://www.w3.org/2001/XMLSchema" xmlns:xs="http://www.w3.org/2001/XMLSchema" xmlns:p="http://schemas.microsoft.com/office/2006/metadata/properties" xmlns:ns2="4f905bf5-2016-41ea-9a25-b73dbf3c734b" xmlns:ns3="c26b0401-c5ed-4902-8136-1810cc681eab" targetNamespace="http://schemas.microsoft.com/office/2006/metadata/properties" ma:root="true" ma:fieldsID="745b3411269451df215fb723c5c80cdf" ns2:_="" ns3:_="">
    <xsd:import namespace="4f905bf5-2016-41ea-9a25-b73dbf3c734b"/>
    <xsd:import namespace="c26b0401-c5ed-4902-8136-1810cc681e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05bf5-2016-41ea-9a25-b73dbf3c7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2a1a7285-df77-46c4-b48c-fd6d65665d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b0401-c5ed-4902-8136-1810cc681ea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36f23a4-8337-4221-a6fa-30a1c0af998a}" ma:internalName="TaxCatchAll" ma:showField="CatchAllData" ma:web="c26b0401-c5ed-4902-8136-1810cc681e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87146F-3A6E-461E-8038-5E19C0E1C933}">
  <ds:schemaRefs>
    <ds:schemaRef ds:uri="4f905bf5-2016-41ea-9a25-b73dbf3c734b"/>
    <ds:schemaRef ds:uri="c26b0401-c5ed-4902-8136-1810cc681e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748422-E20E-4149-B713-93183B0BCD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5F9971-FF15-40C9-B401-A80A2B549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905bf5-2016-41ea-9a25-b73dbf3c734b"/>
    <ds:schemaRef ds:uri="c26b0401-c5ed-4902-8136-1810cc681e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Breitbild</PresentationFormat>
  <Paragraphs>41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Aptos</vt:lpstr>
      <vt:lpstr>Arial</vt:lpstr>
      <vt:lpstr>Avenir Next LT Pro</vt:lpstr>
      <vt:lpstr>Bahnschrift</vt:lpstr>
      <vt:lpstr>Calibri</vt:lpstr>
      <vt:lpstr>Symbol</vt:lpstr>
      <vt:lpstr>MatrixVTI</vt:lpstr>
      <vt:lpstr>Vorstellung Stellenbeschreibung FBL ESF – rückenwind – StrUMPf  </vt:lpstr>
      <vt:lpstr>1. Personalmanagement </vt:lpstr>
      <vt:lpstr>  </vt:lpstr>
      <vt:lpstr>  3. Kommunikation und Koordination   </vt:lpstr>
      <vt:lpstr>4. Verwaltung und Finanzen </vt:lpstr>
      <vt:lpstr>5. Qualitäts- und Risikomanagementmanage-ment </vt:lpstr>
      <vt:lpstr>Vielen Dank für Eure Rückmeldung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Projektvorstellung</dc:title>
  <dc:creator>Maureen Peschla-Pilgram</dc:creator>
  <cp:lastModifiedBy>Lukas Staedtler</cp:lastModifiedBy>
  <cp:revision>2</cp:revision>
  <cp:lastPrinted>2024-02-26T06:29:29Z</cp:lastPrinted>
  <dcterms:created xsi:type="dcterms:W3CDTF">2023-10-30T06:21:21Z</dcterms:created>
  <dcterms:modified xsi:type="dcterms:W3CDTF">2024-07-01T04:35:14Z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0x01010082A2146AF2E2854C9D8EFFFE3768946E</vt:lpwstr>
  </property>
  <property fmtid="{D5CDD505-2E9C-101B-9397-08002B2CF9AE}" pid="3" name="MediaServiceImageTags">
    <vt:lpwstr/>
  </property>
</Properties>
</file>