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5" r:id="rId5"/>
    <p:sldId id="270" r:id="rId6"/>
    <p:sldId id="272" r:id="rId7"/>
    <p:sldId id="274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04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700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012548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56471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257562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75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69625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98721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32237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24505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29702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85162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13329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726A94-1EF0-4D91-B7BF-C033E3D6E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5" name="Picture 4" descr="Personen, die an Ideen arbeiten">
            <a:extLst>
              <a:ext uri="{FF2B5EF4-FFF2-40B4-BE49-F238E27FC236}">
                <a16:creationId xmlns:a16="http://schemas.microsoft.com/office/drawing/2014/main" id="{A8FA7F47-FD28-94E2-24B7-4B024AF5EAC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60000"/>
          </a:blip>
          <a:srcRect t="7338" b="6784"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8F0650C-11DF-45E6-8EC2-E3B298F0D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24FB4153-1E3E-4AE9-8306-E8C292894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7226E2-1B6C-94DC-AC88-47242D96F2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>
            <a:normAutofit fontScale="90000"/>
          </a:bodyPr>
          <a:lstStyle/>
          <a:p>
            <a:br>
              <a:rPr lang="de-DE" sz="4000" dirty="0"/>
            </a:br>
            <a:r>
              <a:rPr lang="de-DE" sz="4000" b="1" dirty="0"/>
              <a:t>Interne Kommunikation</a:t>
            </a:r>
            <a:br>
              <a:rPr lang="de-DE" sz="4000" b="1" dirty="0"/>
            </a:br>
            <a:br>
              <a:rPr lang="de-DE" sz="4000" b="1" dirty="0"/>
            </a:br>
            <a:r>
              <a:rPr lang="de-DE" sz="4000" dirty="0"/>
              <a:t>Ergebnis </a:t>
            </a:r>
            <a:br>
              <a:rPr lang="de-DE" sz="4000" dirty="0"/>
            </a:br>
            <a:br>
              <a:rPr lang="de-DE" sz="4000"/>
            </a:br>
            <a:endParaRPr lang="de-DE" sz="2700" b="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CC3136-0A3A-4369-ADEA-F574944AC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/>
          <a:p>
            <a:endParaRPr lang="de-DE" dirty="0"/>
          </a:p>
          <a:p>
            <a:endParaRPr lang="de-DE" dirty="0"/>
          </a:p>
        </p:txBody>
      </p:sp>
      <p:pic>
        <p:nvPicPr>
          <p:cNvPr id="7" name="Grafik 6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EDAC8A1E-74B0-8D9A-1665-EEBE76B151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7" y="389006"/>
            <a:ext cx="1416651" cy="1002939"/>
          </a:xfrm>
          <a:prstGeom prst="rect">
            <a:avLst/>
          </a:prstGeom>
        </p:spPr>
      </p:pic>
      <p:pic>
        <p:nvPicPr>
          <p:cNvPr id="10" name="Grafik 9" descr="Ein Bild, das Schrift, Grafiken, Grafikdesign, Typografie enthält.&#10;&#10;Automatisch generierte Beschreibung">
            <a:extLst>
              <a:ext uri="{FF2B5EF4-FFF2-40B4-BE49-F238E27FC236}">
                <a16:creationId xmlns:a16="http://schemas.microsoft.com/office/drawing/2014/main" id="{7567123E-87C2-97C2-3CAD-14C18F6EF2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8261" y="6249621"/>
            <a:ext cx="1714151" cy="325830"/>
          </a:xfrm>
          <a:prstGeom prst="rect">
            <a:avLst/>
          </a:prstGeom>
        </p:spPr>
      </p:pic>
      <p:pic>
        <p:nvPicPr>
          <p:cNvPr id="38" name="Grafik 37" descr="Ein Bild, das Text, Screenshot, Schrift, Visitenkarte enthält.&#10;&#10;Automatisch generierte Beschreibung">
            <a:extLst>
              <a:ext uri="{FF2B5EF4-FFF2-40B4-BE49-F238E27FC236}">
                <a16:creationId xmlns:a16="http://schemas.microsoft.com/office/drawing/2014/main" id="{2DA7F4DE-E1BB-F4B9-6EF3-6CE8C4B1E1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19" y="5485681"/>
            <a:ext cx="2408657" cy="111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37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B92F2D-3D9A-8CD6-0E38-71A3EB423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344128"/>
            <a:ext cx="9875520" cy="648437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Kommunikationsmatrix</a:t>
            </a:r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0FDF0178-F72E-4921-D70E-1D6A42838EA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80103" y="1071716"/>
          <a:ext cx="11139950" cy="4817806"/>
        </p:xfrm>
        <a:graphic>
          <a:graphicData uri="http://schemas.openxmlformats.org/drawingml/2006/table">
            <a:tbl>
              <a:tblPr firstRow="1" firstCol="1" bandRow="1"/>
              <a:tblGrid>
                <a:gridCol w="1879825">
                  <a:extLst>
                    <a:ext uri="{9D8B030D-6E8A-4147-A177-3AD203B41FA5}">
                      <a16:colId xmlns:a16="http://schemas.microsoft.com/office/drawing/2014/main" val="4253084591"/>
                    </a:ext>
                  </a:extLst>
                </a:gridCol>
                <a:gridCol w="1277746">
                  <a:extLst>
                    <a:ext uri="{9D8B030D-6E8A-4147-A177-3AD203B41FA5}">
                      <a16:colId xmlns:a16="http://schemas.microsoft.com/office/drawing/2014/main" val="3277750293"/>
                    </a:ext>
                  </a:extLst>
                </a:gridCol>
                <a:gridCol w="1532700">
                  <a:extLst>
                    <a:ext uri="{9D8B030D-6E8A-4147-A177-3AD203B41FA5}">
                      <a16:colId xmlns:a16="http://schemas.microsoft.com/office/drawing/2014/main" val="2842300410"/>
                    </a:ext>
                  </a:extLst>
                </a:gridCol>
                <a:gridCol w="1919220">
                  <a:extLst>
                    <a:ext uri="{9D8B030D-6E8A-4147-A177-3AD203B41FA5}">
                      <a16:colId xmlns:a16="http://schemas.microsoft.com/office/drawing/2014/main" val="967466601"/>
                    </a:ext>
                  </a:extLst>
                </a:gridCol>
                <a:gridCol w="4530459">
                  <a:extLst>
                    <a:ext uri="{9D8B030D-6E8A-4147-A177-3AD203B41FA5}">
                      <a16:colId xmlns:a16="http://schemas.microsoft.com/office/drawing/2014/main" val="3774079560"/>
                    </a:ext>
                  </a:extLst>
                </a:gridCol>
              </a:tblGrid>
              <a:tr h="446342">
                <a:tc grid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Geschäftsleitung- Leitungen</a:t>
                      </a:r>
                      <a:endParaRPr lang="de-DE" sz="1100" dirty="0">
                        <a:effectLst/>
                        <a:highlight>
                          <a:srgbClr val="FFC0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 b="1" dirty="0">
                          <a:effectLst/>
                          <a:highlight>
                            <a:srgbClr val="FFC0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100" dirty="0">
                        <a:effectLst/>
                        <a:highlight>
                          <a:srgbClr val="FFC0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427800"/>
                  </a:ext>
                </a:extLst>
              </a:tr>
              <a:tr h="4463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Thema/Inhalt</a:t>
                      </a:r>
                      <a:endParaRPr lang="de-DE" sz="1100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Zeitraum</a:t>
                      </a:r>
                      <a:endParaRPr lang="de-DE" sz="1100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Teilnehmer*innen</a:t>
                      </a:r>
                      <a:endParaRPr lang="de-DE" sz="1100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Dokumentation</a:t>
                      </a:r>
                      <a:endParaRPr lang="de-DE" sz="1100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Möglichkeiten</a:t>
                      </a:r>
                      <a:endParaRPr lang="de-DE" sz="1100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571080"/>
                  </a:ext>
                </a:extLst>
              </a:tr>
              <a:tr h="9555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Leitungsrunde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i.d.R. alle 6-8 Wochen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Geschäftsleitung/ Leitungen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Ergebnisprotokoll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9257302"/>
                  </a:ext>
                </a:extLst>
              </a:tr>
              <a:tr h="9555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Klausurtagung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i.d.R. einmal jährlich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Geschäftsleitung/ Leitungen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Protokoll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69238"/>
                  </a:ext>
                </a:extLst>
              </a:tr>
              <a:tr h="105843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Zielvereinbarungsgespräche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Aktuell bei Bedarf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Geschäftsleitung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Leitungen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Gesprächsbogen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Intervalle? 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3724242"/>
                  </a:ext>
                </a:extLst>
              </a:tr>
              <a:tr h="9555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Spontane Anfragen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Bei Bedarf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Geschäftsleitung/ Leitungen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keine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Kommunikationsapp? 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433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564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C16D8E-4FA6-1029-1826-9A88CCBC3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16309"/>
            <a:ext cx="9875520" cy="943405"/>
          </a:xfrm>
        </p:spPr>
        <p:txBody>
          <a:bodyPr/>
          <a:lstStyle/>
          <a:p>
            <a:pPr algn="ctr"/>
            <a:r>
              <a:rPr lang="de-DE" dirty="0"/>
              <a:t>Kommunikationsmatrix</a:t>
            </a:r>
          </a:p>
        </p:txBody>
      </p:sp>
      <p:graphicFrame>
        <p:nvGraphicFramePr>
          <p:cNvPr id="10" name="Inhaltsplatzhalter 9">
            <a:extLst>
              <a:ext uri="{FF2B5EF4-FFF2-40B4-BE49-F238E27FC236}">
                <a16:creationId xmlns:a16="http://schemas.microsoft.com/office/drawing/2014/main" id="{08F1CDF2-FB8E-5DD6-ACF0-BCC81C49B38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16077" y="1061885"/>
          <a:ext cx="10844982" cy="4969788"/>
        </p:xfrm>
        <a:graphic>
          <a:graphicData uri="http://schemas.openxmlformats.org/drawingml/2006/table">
            <a:tbl>
              <a:tblPr firstRow="1" firstCol="1" bandRow="1"/>
              <a:tblGrid>
                <a:gridCol w="2165812">
                  <a:extLst>
                    <a:ext uri="{9D8B030D-6E8A-4147-A177-3AD203B41FA5}">
                      <a16:colId xmlns:a16="http://schemas.microsoft.com/office/drawing/2014/main" val="2853871348"/>
                    </a:ext>
                  </a:extLst>
                </a:gridCol>
                <a:gridCol w="864733">
                  <a:extLst>
                    <a:ext uri="{9D8B030D-6E8A-4147-A177-3AD203B41FA5}">
                      <a16:colId xmlns:a16="http://schemas.microsoft.com/office/drawing/2014/main" val="233576230"/>
                    </a:ext>
                  </a:extLst>
                </a:gridCol>
                <a:gridCol w="1624541">
                  <a:extLst>
                    <a:ext uri="{9D8B030D-6E8A-4147-A177-3AD203B41FA5}">
                      <a16:colId xmlns:a16="http://schemas.microsoft.com/office/drawing/2014/main" val="3796707339"/>
                    </a:ext>
                  </a:extLst>
                </a:gridCol>
                <a:gridCol w="2156405">
                  <a:extLst>
                    <a:ext uri="{9D8B030D-6E8A-4147-A177-3AD203B41FA5}">
                      <a16:colId xmlns:a16="http://schemas.microsoft.com/office/drawing/2014/main" val="1424867077"/>
                    </a:ext>
                  </a:extLst>
                </a:gridCol>
                <a:gridCol w="4033491">
                  <a:extLst>
                    <a:ext uri="{9D8B030D-6E8A-4147-A177-3AD203B41FA5}">
                      <a16:colId xmlns:a16="http://schemas.microsoft.com/office/drawing/2014/main" val="1005592584"/>
                    </a:ext>
                  </a:extLst>
                </a:gridCol>
              </a:tblGrid>
              <a:tr h="271541">
                <a:tc grid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Leitungen- Mitarbeiter*innen</a:t>
                      </a:r>
                      <a:endParaRPr lang="de-DE" sz="1000" dirty="0">
                        <a:effectLst/>
                        <a:highlight>
                          <a:srgbClr val="92D05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 b="1">
                          <a:effectLst/>
                          <a:highlight>
                            <a:srgbClr val="92D05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effectLst/>
                        <a:highlight>
                          <a:srgbClr val="92D05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849630"/>
                  </a:ext>
                </a:extLst>
              </a:tr>
              <a:tr h="3056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Thema/Inhalt</a:t>
                      </a:r>
                      <a:endParaRPr lang="de-DE" sz="1000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Zeitraum</a:t>
                      </a:r>
                      <a:endParaRPr lang="de-DE" sz="1000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Teilnehmer*innen</a:t>
                      </a:r>
                      <a:endParaRPr lang="de-DE" sz="1000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Dokumentation</a:t>
                      </a:r>
                      <a:endParaRPr lang="de-DE" sz="1000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 b="1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Möglichkeiten</a:t>
                      </a:r>
                      <a:endParaRPr lang="de-DE" sz="1000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770091"/>
                  </a:ext>
                </a:extLst>
              </a:tr>
              <a:tr h="724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Alltagsgespräche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Bei Bedarf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Leitungen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Mitarbeiter*innen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keine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Kommunikationsapp?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218506"/>
                  </a:ext>
                </a:extLst>
              </a:tr>
              <a:tr h="724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Teamsitzungen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Individuell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Leitung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Mitarbeiter*innen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Ergebnisprotokoll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Zeitrahmen?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Projektteamsitzungen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2169939"/>
                  </a:ext>
                </a:extLst>
              </a:tr>
              <a:tr h="10736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Zielvereinbarungsgespräche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Einmal jährlich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Leitung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Mitarbeiter*in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Formblatt MA*innen Gespräche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989538"/>
                  </a:ext>
                </a:extLst>
              </a:tr>
              <a:tr h="724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Personalgespräche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Bei Bedarf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Leitung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Mitarbeiter*in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Gesprächsbogen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147566"/>
                  </a:ext>
                </a:extLst>
              </a:tr>
              <a:tr h="11441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BEM-Gespräche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Bei Bedarf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Geschäftsleitung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Leitung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MA*innen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Protokoll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5924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525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845325-E49F-A7EB-1F37-DFC6F67E8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405580"/>
            <a:ext cx="9875520" cy="712839"/>
          </a:xfrm>
        </p:spPr>
        <p:txBody>
          <a:bodyPr/>
          <a:lstStyle/>
          <a:p>
            <a:pPr algn="ctr"/>
            <a:r>
              <a:rPr lang="de-DE" dirty="0"/>
              <a:t>Kommunikationsmatrix</a:t>
            </a:r>
          </a:p>
        </p:txBody>
      </p:sp>
      <p:graphicFrame>
        <p:nvGraphicFramePr>
          <p:cNvPr id="10" name="Inhaltsplatzhalter 9">
            <a:extLst>
              <a:ext uri="{FF2B5EF4-FFF2-40B4-BE49-F238E27FC236}">
                <a16:creationId xmlns:a16="http://schemas.microsoft.com/office/drawing/2014/main" id="{5A6C42E7-D971-F0D5-A582-91127BA5843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06245" y="1118419"/>
          <a:ext cx="10717161" cy="4977582"/>
        </p:xfrm>
        <a:graphic>
          <a:graphicData uri="http://schemas.openxmlformats.org/drawingml/2006/table">
            <a:tbl>
              <a:tblPr firstRow="1" firstCol="1" bandRow="1"/>
              <a:tblGrid>
                <a:gridCol w="2140285">
                  <a:extLst>
                    <a:ext uri="{9D8B030D-6E8A-4147-A177-3AD203B41FA5}">
                      <a16:colId xmlns:a16="http://schemas.microsoft.com/office/drawing/2014/main" val="1262655127"/>
                    </a:ext>
                  </a:extLst>
                </a:gridCol>
                <a:gridCol w="819501">
                  <a:extLst>
                    <a:ext uri="{9D8B030D-6E8A-4147-A177-3AD203B41FA5}">
                      <a16:colId xmlns:a16="http://schemas.microsoft.com/office/drawing/2014/main" val="1618034915"/>
                    </a:ext>
                  </a:extLst>
                </a:gridCol>
                <a:gridCol w="1606824">
                  <a:extLst>
                    <a:ext uri="{9D8B030D-6E8A-4147-A177-3AD203B41FA5}">
                      <a16:colId xmlns:a16="http://schemas.microsoft.com/office/drawing/2014/main" val="1634422729"/>
                    </a:ext>
                  </a:extLst>
                </a:gridCol>
                <a:gridCol w="2139571">
                  <a:extLst>
                    <a:ext uri="{9D8B030D-6E8A-4147-A177-3AD203B41FA5}">
                      <a16:colId xmlns:a16="http://schemas.microsoft.com/office/drawing/2014/main" val="4123456507"/>
                    </a:ext>
                  </a:extLst>
                </a:gridCol>
                <a:gridCol w="4010980">
                  <a:extLst>
                    <a:ext uri="{9D8B030D-6E8A-4147-A177-3AD203B41FA5}">
                      <a16:colId xmlns:a16="http://schemas.microsoft.com/office/drawing/2014/main" val="4177950939"/>
                    </a:ext>
                  </a:extLst>
                </a:gridCol>
              </a:tblGrid>
              <a:tr h="211503">
                <a:tc grid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 b="1">
                          <a:solidFill>
                            <a:srgbClr val="000000"/>
                          </a:solidFill>
                          <a:effectLst/>
                          <a:highlight>
                            <a:srgbClr val="00B0F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Geschäftsführung - Mitarbeiter*innen</a:t>
                      </a:r>
                      <a:endParaRPr lang="de-DE" sz="900">
                        <a:effectLst/>
                        <a:highlight>
                          <a:srgbClr val="00B0F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 b="1">
                          <a:effectLst/>
                          <a:highlight>
                            <a:srgbClr val="00B0F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900">
                        <a:effectLst/>
                        <a:highlight>
                          <a:srgbClr val="00B0F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147107"/>
                  </a:ext>
                </a:extLst>
              </a:tr>
              <a:tr h="2115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 b="1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Thema/Inhalt</a:t>
                      </a:r>
                      <a:endParaRPr lang="de-DE" sz="900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 b="1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Zeitraum</a:t>
                      </a:r>
                      <a:endParaRPr lang="de-DE" sz="900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 b="1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Teilnehmer*innen</a:t>
                      </a:r>
                      <a:endParaRPr lang="de-DE" sz="900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 b="1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Dokumentation</a:t>
                      </a:r>
                      <a:endParaRPr lang="de-DE" sz="900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 b="1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Möglichkeiten</a:t>
                      </a:r>
                      <a:endParaRPr lang="de-DE" sz="900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642866"/>
                  </a:ext>
                </a:extLst>
              </a:tr>
              <a:tr h="5015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Teamsitzungen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Leitung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Mitarbeiter*innen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Ergebnisprotokoll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Präsenz an Teamsitzungen?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4147413"/>
                  </a:ext>
                </a:extLst>
              </a:tr>
              <a:tr h="12254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AWO Veranstaltungen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(AWO Solingen connected, Weihnachtsfeier, Sommerfest, Zöpkesmarkt, etc.)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Geschäftsleitung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Leitung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MA*innen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Neujahrsrunde?</a:t>
                      </a:r>
                      <a:endParaRPr lang="de-DE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3707586"/>
                  </a:ext>
                </a:extLst>
              </a:tr>
              <a:tr h="4528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AWO Solingen Mitgliedertreffen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AWO Solingen Mitglieder*innen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481582"/>
                  </a:ext>
                </a:extLst>
              </a:tr>
              <a:tr h="7915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Telefon- und E-Mail-Kontakt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Bei Bedarf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Geschäftsleitung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Leitung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MA*innen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keine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Kommunikationsapp?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4984102"/>
                  </a:ext>
                </a:extLst>
              </a:tr>
              <a:tr h="7915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Newsletter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Alle 6-8 Wochen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Geschäftsleitung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Leitung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MA*innen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Digitale Form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Layout Newsletter?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Informationen Newsletter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Beteiligung der MA*innen mit Beiträgen? 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0558613"/>
                  </a:ext>
                </a:extLst>
              </a:tr>
              <a:tr h="7915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BEM-Gespräche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Bei Bedarf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Geschäftsleitung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Leitung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MA*innen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Protokoll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24" marR="64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646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695796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26b0401-c5ed-4902-8136-1810cc681eab" xsi:nil="true"/>
    <lcf76f155ced4ddcb4097134ff3c332f xmlns="4f905bf5-2016-41ea-9a25-b73dbf3c734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A2146AF2E2854C9D8EFFFE3768946E" ma:contentTypeVersion="13" ma:contentTypeDescription="Ein neues Dokument erstellen." ma:contentTypeScope="" ma:versionID="f1121e8a6e1c173e782ecdab2a5508b7">
  <xsd:schema xmlns:xsd="http://www.w3.org/2001/XMLSchema" xmlns:xs="http://www.w3.org/2001/XMLSchema" xmlns:p="http://schemas.microsoft.com/office/2006/metadata/properties" xmlns:ns2="4f905bf5-2016-41ea-9a25-b73dbf3c734b" xmlns:ns3="c26b0401-c5ed-4902-8136-1810cc681eab" targetNamespace="http://schemas.microsoft.com/office/2006/metadata/properties" ma:root="true" ma:fieldsID="745b3411269451df215fb723c5c80cdf" ns2:_="" ns3:_="">
    <xsd:import namespace="4f905bf5-2016-41ea-9a25-b73dbf3c734b"/>
    <xsd:import namespace="c26b0401-c5ed-4902-8136-1810cc681e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905bf5-2016-41ea-9a25-b73dbf3c73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Bildmarkierungen" ma:readOnly="false" ma:fieldId="{5cf76f15-5ced-4ddc-b409-7134ff3c332f}" ma:taxonomyMulti="true" ma:sspId="2a1a7285-df77-46c4-b48c-fd6d65665dc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6b0401-c5ed-4902-8136-1810cc681eab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936f23a4-8337-4221-a6fa-30a1c0af998a}" ma:internalName="TaxCatchAll" ma:showField="CatchAllData" ma:web="c26b0401-c5ed-4902-8136-1810cc681e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4E6F6E-1869-4102-8A45-1D6E235461FC}">
  <ds:schemaRefs>
    <ds:schemaRef ds:uri="http://schemas.microsoft.com/office/2006/metadata/properties"/>
    <ds:schemaRef ds:uri="http://schemas.microsoft.com/office/infopath/2007/PartnerControls"/>
    <ds:schemaRef ds:uri="c26b0401-c5ed-4902-8136-1810cc681eab"/>
    <ds:schemaRef ds:uri="4f905bf5-2016-41ea-9a25-b73dbf3c734b"/>
  </ds:schemaRefs>
</ds:datastoreItem>
</file>

<file path=customXml/itemProps2.xml><?xml version="1.0" encoding="utf-8"?>
<ds:datastoreItem xmlns:ds="http://schemas.openxmlformats.org/officeDocument/2006/customXml" ds:itemID="{9FE88941-4AA3-4BEC-8122-6D9413FA54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F9D825-3E30-4AC9-8FA4-FE7C7392A8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905bf5-2016-41ea-9a25-b73dbf3c734b"/>
    <ds:schemaRef ds:uri="c26b0401-c5ed-4902-8136-1810cc681e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Breitbild</PresentationFormat>
  <Paragraphs>121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Corbel</vt:lpstr>
      <vt:lpstr>Basis</vt:lpstr>
      <vt:lpstr> Interne Kommunikation  Ergebnis   </vt:lpstr>
      <vt:lpstr>Kommunikationsmatrix</vt:lpstr>
      <vt:lpstr>Kommunikationsmatrix</vt:lpstr>
      <vt:lpstr>Kommunikationsmatrix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Maureen Peschla-Pilgram</dc:creator>
  <cp:lastModifiedBy>Maureen Peschla-Pilgram</cp:lastModifiedBy>
  <cp:revision>2</cp:revision>
  <dcterms:created xsi:type="dcterms:W3CDTF">2024-09-20T09:39:56Z</dcterms:created>
  <dcterms:modified xsi:type="dcterms:W3CDTF">2025-07-15T09:34:58Z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0x01010082A2146AF2E2854C9D8EFFFE3768946E</vt:lpwstr>
  </property>
</Properties>
</file>